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256" r:id="rId2"/>
    <p:sldId id="258" r:id="rId3"/>
    <p:sldId id="259" r:id="rId4"/>
    <p:sldId id="261"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60" r:id="rId20"/>
    <p:sldId id="279" r:id="rId21"/>
    <p:sldId id="276" r:id="rId22"/>
    <p:sldId id="278" r:id="rId2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89502" autoAdjust="0"/>
  </p:normalViewPr>
  <p:slideViewPr>
    <p:cSldViewPr>
      <p:cViewPr>
        <p:scale>
          <a:sx n="75" d="100"/>
          <a:sy n="75" d="100"/>
        </p:scale>
        <p:origin x="-1206" y="-30"/>
      </p:cViewPr>
      <p:guideLst>
        <p:guide orient="horz" pos="2160"/>
        <p:guide pos="2880"/>
      </p:guideLst>
    </p:cSldViewPr>
  </p:slideViewPr>
  <p:outlineViewPr>
    <p:cViewPr>
      <p:scale>
        <a:sx n="33" d="100"/>
        <a:sy n="33" d="100"/>
      </p:scale>
      <p:origin x="0" y="4482"/>
    </p:cViewPr>
  </p:outlineViewPr>
  <p:notesTextViewPr>
    <p:cViewPr>
      <p:scale>
        <a:sx n="75" d="100"/>
        <a:sy n="75" d="100"/>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tente\Desktop\scambi%20totali%20con%20biblioteche%20nilde.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title>
      <c:tx>
        <c:rich>
          <a:bodyPr/>
          <a:lstStyle/>
          <a:p>
            <a:pPr>
              <a:defRPr/>
            </a:pPr>
            <a:r>
              <a:rPr lang="en-US"/>
              <a:t>Scambi totali con biblioteche NILDE</a:t>
            </a:r>
          </a:p>
        </c:rich>
      </c:tx>
      <c:overlay val="0"/>
    </c:title>
    <c:autoTitleDeleted val="0"/>
    <c:plotArea>
      <c:layout/>
      <c:barChart>
        <c:barDir val="col"/>
        <c:grouping val="clustered"/>
        <c:varyColors val="0"/>
        <c:ser>
          <c:idx val="1"/>
          <c:order val="0"/>
          <c:tx>
            <c:strRef>
              <c:f>Foglio1!$B$1</c:f>
              <c:strCache>
                <c:ptCount val="1"/>
                <c:pt idx="0">
                  <c:v>Numero richieste</c:v>
                </c:pt>
              </c:strCache>
            </c:strRef>
          </c:tx>
          <c:invertIfNegative val="0"/>
          <c:trendline>
            <c:spPr>
              <a:effectLst>
                <a:outerShdw blurRad="50800" dist="50800" dir="5400000" algn="ctr" rotWithShape="0">
                  <a:schemeClr val="accent4">
                    <a:lumMod val="75000"/>
                  </a:schemeClr>
                </a:outerShdw>
              </a:effectLst>
            </c:spPr>
            <c:trendlineType val="linear"/>
            <c:dispRSqr val="0"/>
            <c:dispEq val="0"/>
          </c:trendline>
          <c:cat>
            <c:numRef>
              <c:f>Foglio1!$A$2:$A$7</c:f>
              <c:numCache>
                <c:formatCode>General</c:formatCode>
                <c:ptCount val="6"/>
                <c:pt idx="0">
                  <c:v>2011</c:v>
                </c:pt>
                <c:pt idx="1">
                  <c:v>2012</c:v>
                </c:pt>
                <c:pt idx="2">
                  <c:v>2013</c:v>
                </c:pt>
                <c:pt idx="3">
                  <c:v>2014</c:v>
                </c:pt>
                <c:pt idx="4">
                  <c:v>2015</c:v>
                </c:pt>
                <c:pt idx="5">
                  <c:v>2016</c:v>
                </c:pt>
              </c:numCache>
            </c:numRef>
          </c:cat>
          <c:val>
            <c:numRef>
              <c:f>Foglio1!$B$2:$B$7</c:f>
              <c:numCache>
                <c:formatCode>General</c:formatCode>
                <c:ptCount val="6"/>
                <c:pt idx="0">
                  <c:v>434</c:v>
                </c:pt>
                <c:pt idx="1">
                  <c:v>613</c:v>
                </c:pt>
                <c:pt idx="2">
                  <c:v>636</c:v>
                </c:pt>
                <c:pt idx="3">
                  <c:v>619</c:v>
                </c:pt>
                <c:pt idx="4">
                  <c:v>742</c:v>
                </c:pt>
                <c:pt idx="5">
                  <c:v>1121</c:v>
                </c:pt>
              </c:numCache>
            </c:numRef>
          </c:val>
        </c:ser>
        <c:dLbls>
          <c:showLegendKey val="0"/>
          <c:showVal val="1"/>
          <c:showCatName val="0"/>
          <c:showSerName val="0"/>
          <c:showPercent val="0"/>
          <c:showBubbleSize val="0"/>
        </c:dLbls>
        <c:gapWidth val="150"/>
        <c:overlap val="-25"/>
        <c:axId val="196862336"/>
        <c:axId val="196864256"/>
      </c:barChart>
      <c:catAx>
        <c:axId val="196862336"/>
        <c:scaling>
          <c:orientation val="minMax"/>
        </c:scaling>
        <c:delete val="0"/>
        <c:axPos val="b"/>
        <c:title>
          <c:tx>
            <c:rich>
              <a:bodyPr/>
              <a:lstStyle/>
              <a:p>
                <a:pPr>
                  <a:defRPr/>
                </a:pPr>
                <a:r>
                  <a:rPr lang="en-US"/>
                  <a:t>Anni</a:t>
                </a:r>
              </a:p>
            </c:rich>
          </c:tx>
          <c:overlay val="0"/>
        </c:title>
        <c:numFmt formatCode="General" sourceLinked="1"/>
        <c:majorTickMark val="none"/>
        <c:minorTickMark val="none"/>
        <c:tickLblPos val="nextTo"/>
        <c:crossAx val="196864256"/>
        <c:crosses val="autoZero"/>
        <c:auto val="1"/>
        <c:lblAlgn val="ctr"/>
        <c:lblOffset val="100"/>
        <c:noMultiLvlLbl val="0"/>
      </c:catAx>
      <c:valAx>
        <c:axId val="196864256"/>
        <c:scaling>
          <c:orientation val="minMax"/>
        </c:scaling>
        <c:delete val="1"/>
        <c:axPos val="l"/>
        <c:title>
          <c:tx>
            <c:rich>
              <a:bodyPr rot="-5400000" vert="horz"/>
              <a:lstStyle/>
              <a:p>
                <a:pPr>
                  <a:defRPr/>
                </a:pPr>
                <a:r>
                  <a:rPr lang="en-US"/>
                  <a:t>Numero richieste</a:t>
                </a:r>
              </a:p>
            </c:rich>
          </c:tx>
          <c:overlay val="0"/>
        </c:title>
        <c:numFmt formatCode="General" sourceLinked="1"/>
        <c:majorTickMark val="none"/>
        <c:minorTickMark val="none"/>
        <c:tickLblPos val="none"/>
        <c:crossAx val="196862336"/>
        <c:crosses val="autoZero"/>
        <c:crossBetween val="between"/>
      </c:valAx>
    </c:plotArea>
    <c:plotVisOnly val="1"/>
    <c:dispBlanksAs val="gap"/>
    <c:showDLblsOverMax val="0"/>
  </c:chart>
  <c:spPr>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title>
    <c:autoTitleDeleted val="0"/>
    <c:plotArea>
      <c:layout/>
      <c:pieChart>
        <c:varyColors val="1"/>
        <c:ser>
          <c:idx val="0"/>
          <c:order val="0"/>
          <c:tx>
            <c:strRef>
              <c:f>Foglio1!$B$1</c:f>
              <c:strCache>
                <c:ptCount val="1"/>
                <c:pt idx="0">
                  <c:v>La tua biblioteca offre il servizio di DD?</c:v>
                </c:pt>
              </c:strCache>
            </c:strRef>
          </c:tx>
          <c:dLbls>
            <c:showLegendKey val="0"/>
            <c:showVal val="1"/>
            <c:showCatName val="0"/>
            <c:showSerName val="0"/>
            <c:showPercent val="1"/>
            <c:showBubbleSize val="0"/>
            <c:separator>
</c:separator>
            <c:showLeaderLines val="1"/>
          </c:dLbls>
          <c:cat>
            <c:strRef>
              <c:f>Foglio1!$A$2:$A$3</c:f>
              <c:strCache>
                <c:ptCount val="2"/>
                <c:pt idx="0">
                  <c:v>sì</c:v>
                </c:pt>
                <c:pt idx="1">
                  <c:v>no</c:v>
                </c:pt>
              </c:strCache>
            </c:strRef>
          </c:cat>
          <c:val>
            <c:numRef>
              <c:f>Foglio1!$B$2:$B$3</c:f>
              <c:numCache>
                <c:formatCode>General</c:formatCode>
                <c:ptCount val="2"/>
                <c:pt idx="0">
                  <c:v>7</c:v>
                </c:pt>
                <c:pt idx="1">
                  <c:v>7</c:v>
                </c:pt>
              </c:numCache>
            </c:numRef>
          </c:val>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spPr>
    <a:ln>
      <a:solidFill>
        <a:schemeClr val="accent6">
          <a:lumMod val="75000"/>
        </a:schemeClr>
      </a:solidFill>
    </a:ln>
  </c:spPr>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txPr>
        <a:bodyPr/>
        <a:lstStyle/>
        <a:p>
          <a:pPr>
            <a:defRPr sz="1300"/>
          </a:pPr>
          <a:endParaRPr lang="it-IT"/>
        </a:p>
      </c:txPr>
    </c:title>
    <c:autoTitleDeleted val="0"/>
    <c:plotArea>
      <c:layout/>
      <c:pieChart>
        <c:varyColors val="1"/>
        <c:ser>
          <c:idx val="0"/>
          <c:order val="0"/>
          <c:tx>
            <c:strRef>
              <c:f>Foglio1!$B$1</c:f>
              <c:strCache>
                <c:ptCount val="1"/>
                <c:pt idx="0">
                  <c:v>Tipologia utenti</c:v>
                </c:pt>
              </c:strCache>
            </c:strRef>
          </c:tx>
          <c:dLbls>
            <c:showLegendKey val="0"/>
            <c:showVal val="1"/>
            <c:showCatName val="0"/>
            <c:showSerName val="0"/>
            <c:showPercent val="1"/>
            <c:showBubbleSize val="0"/>
            <c:separator>
</c:separator>
            <c:showLeaderLines val="1"/>
          </c:dLbls>
          <c:cat>
            <c:strRef>
              <c:f>Foglio1!$A$2:$A$3</c:f>
              <c:strCache>
                <c:ptCount val="2"/>
                <c:pt idx="0">
                  <c:v>studenti</c:v>
                </c:pt>
                <c:pt idx="1">
                  <c:v>insegnanti </c:v>
                </c:pt>
              </c:strCache>
            </c:strRef>
          </c:cat>
          <c:val>
            <c:numRef>
              <c:f>Foglio1!$B$2:$B$3</c:f>
              <c:numCache>
                <c:formatCode>General</c:formatCode>
                <c:ptCount val="2"/>
                <c:pt idx="0">
                  <c:v>8</c:v>
                </c:pt>
                <c:pt idx="1">
                  <c:v>9</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ln>
      <a:solidFill>
        <a:schemeClr val="accent6">
          <a:lumMod val="75000"/>
        </a:schemeClr>
      </a:solidFill>
    </a:ln>
  </c:spPr>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txPr>
        <a:bodyPr/>
        <a:lstStyle/>
        <a:p>
          <a:pPr>
            <a:defRPr sz="1300"/>
          </a:pPr>
          <a:endParaRPr lang="it-IT"/>
        </a:p>
      </c:txPr>
    </c:title>
    <c:autoTitleDeleted val="0"/>
    <c:plotArea>
      <c:layout/>
      <c:pieChart>
        <c:varyColors val="1"/>
        <c:ser>
          <c:idx val="0"/>
          <c:order val="0"/>
          <c:tx>
            <c:strRef>
              <c:f>Foglio1!$B$1</c:f>
              <c:strCache>
                <c:ptCount val="1"/>
                <c:pt idx="0">
                  <c:v>Ti interessa implementare il servizio di DD?</c:v>
                </c:pt>
              </c:strCache>
            </c:strRef>
          </c:tx>
          <c:dLbls>
            <c:showLegendKey val="0"/>
            <c:showVal val="1"/>
            <c:showCatName val="0"/>
            <c:showSerName val="0"/>
            <c:showPercent val="1"/>
            <c:showBubbleSize val="0"/>
            <c:separator>
</c:separator>
            <c:showLeaderLines val="1"/>
          </c:dLbls>
          <c:cat>
            <c:strRef>
              <c:f>Foglio1!$A$2:$A$3</c:f>
              <c:strCache>
                <c:ptCount val="2"/>
                <c:pt idx="0">
                  <c:v>sì</c:v>
                </c:pt>
                <c:pt idx="1">
                  <c:v>no</c:v>
                </c:pt>
              </c:strCache>
            </c:strRef>
          </c:cat>
          <c:val>
            <c:numRef>
              <c:f>Foglio1!$B$2:$B$3</c:f>
              <c:numCache>
                <c:formatCode>General</c:formatCode>
                <c:ptCount val="2"/>
                <c:pt idx="0">
                  <c:v>10</c:v>
                </c:pt>
                <c:pt idx="1">
                  <c:v>4</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ln>
      <a:solidFill>
        <a:schemeClr val="accent6">
          <a:lumMod val="75000"/>
        </a:schemeClr>
      </a:solidFill>
    </a:ln>
  </c:spPr>
  <c:txPr>
    <a:bodyPr/>
    <a:lstStyle/>
    <a:p>
      <a:pPr>
        <a:defRPr sz="1800"/>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EA30C8-613A-46B2-B3CF-1136D3C7CEA9}" type="datetimeFigureOut">
              <a:rPr lang="it-IT" smtClean="0"/>
              <a:t>10/05/2017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5650FD-512D-4F5A-AABE-CA8D520889C5}" type="slidenum">
              <a:rPr lang="it-IT" smtClean="0"/>
              <a:t>‹N›</a:t>
            </a:fld>
            <a:endParaRPr lang="it-IT"/>
          </a:p>
        </p:txBody>
      </p:sp>
    </p:spTree>
    <p:extLst>
      <p:ext uri="{BB962C8B-B14F-4D97-AF65-F5344CB8AC3E}">
        <p14:creationId xmlns:p14="http://schemas.microsoft.com/office/powerpoint/2010/main" val="194696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7BDBFA-2473-498C-B90F-FFD7894EC84F}" type="datetimeFigureOut">
              <a:rPr lang="it-IT"/>
              <a:pPr>
                <a:defRPr/>
              </a:pPr>
              <a:t>10/05/2017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EFFF28-62AB-4FF7-A930-A5FD89506CAD}" type="slidenum">
              <a:rPr lang="it-IT"/>
              <a:pPr>
                <a:defRPr/>
              </a:pPr>
              <a:t>‹N›</a:t>
            </a:fld>
            <a:endParaRPr lang="it-IT"/>
          </a:p>
        </p:txBody>
      </p:sp>
    </p:spTree>
    <p:extLst>
      <p:ext uri="{BB962C8B-B14F-4D97-AF65-F5344CB8AC3E}">
        <p14:creationId xmlns:p14="http://schemas.microsoft.com/office/powerpoint/2010/main" val="3655970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317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2E802D-793E-4CD8-8232-6EE04089840B}" type="slidenum">
              <a:rPr lang="it-IT" altLang="it-IT" smtClean="0">
                <a:cs typeface="Arial" charset="0"/>
              </a:rPr>
              <a:pPr fontAlgn="base">
                <a:spcBef>
                  <a:spcPct val="0"/>
                </a:spcBef>
                <a:spcAft>
                  <a:spcPct val="0"/>
                </a:spcAft>
              </a:pPr>
              <a:t>1</a:t>
            </a:fld>
            <a:endParaRPr lang="it-IT" altLang="it-IT"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In entrambe le domande erano possibili più risposte.</a:t>
            </a:r>
          </a:p>
          <a:p>
            <a:r>
              <a:rPr lang="it-IT" altLang="it-IT" dirty="0" smtClean="0"/>
              <a:t>Alla voce «altro» hanno indicato per es. social network, NILDE (anche se il sondaggio era rivolto</a:t>
            </a:r>
            <a:r>
              <a:rPr lang="it-IT" altLang="it-IT" baseline="0" dirty="0" smtClean="0"/>
              <a:t> principalmente al</a:t>
            </a:r>
            <a:r>
              <a:rPr lang="it-IT" altLang="it-IT" dirty="0" smtClean="0"/>
              <a:t>le biblioteche non ancora aderenti a NILDE), SOL, e molti hanno detto a voce/di persona.</a:t>
            </a:r>
          </a:p>
          <a:p>
            <a:r>
              <a:rPr lang="it-IT" altLang="it-IT" dirty="0" smtClean="0"/>
              <a:t>Accennare alla comodità del modulo NILDE Utenti,</a:t>
            </a:r>
            <a:r>
              <a:rPr lang="it-IT" altLang="it-IT" baseline="0" dirty="0" smtClean="0"/>
              <a:t> collegandosi all’intervento di Monica e Loredana.</a:t>
            </a:r>
          </a:p>
          <a:p>
            <a:r>
              <a:rPr lang="it-IT" altLang="it-IT" baseline="0" dirty="0" smtClean="0"/>
              <a:t>NILDE veicola tutte le richieste in un solo canale, dunque risultano evidenti i vantaggi in termini di rapidità e comodità di gestione del servizio.</a:t>
            </a:r>
            <a:endParaRPr lang="it-IT" altLang="it-IT" dirty="0" smtClean="0"/>
          </a:p>
        </p:txBody>
      </p:sp>
      <p:sp>
        <p:nvSpPr>
          <p:cNvPr id="4" name="Segnaposto numero diapositiva 3"/>
          <p:cNvSpPr>
            <a:spLocks noGrp="1"/>
          </p:cNvSpPr>
          <p:nvPr>
            <p:ph type="sldNum" sz="quarter" idx="5"/>
          </p:nvPr>
        </p:nvSpPr>
        <p:spPr/>
        <p:txBody>
          <a:bodyPr/>
          <a:lstStyle/>
          <a:p>
            <a:pPr>
              <a:defRPr/>
            </a:pPr>
            <a:fld id="{D7D956A9-5C9D-48B3-B6D9-365163ABCF15}" type="slidenum">
              <a:rPr lang="it-IT" smtClean="0"/>
              <a:pPr>
                <a:defRPr/>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Nella domanda sulla tipologia di utenti era possibile selezionare più risposte.</a:t>
            </a:r>
          </a:p>
          <a:p>
            <a:r>
              <a:rPr lang="it-IT" altLang="it-IT" dirty="0" smtClean="0"/>
              <a:t>Riguardo alla tipologia di utenti, sicuramente gli studenti sono quelli che utilizzano maggiormente il servizio, ma NILDE può essere utile anche ad altre tipologie di utenti frequentanti le biblioteche pubbliche (avevo parlato di questo anche in</a:t>
            </a:r>
            <a:r>
              <a:rPr lang="it-IT" altLang="it-IT" baseline="0" dirty="0" smtClean="0"/>
              <a:t> occasione del Convegno NILDE dello scorso anno: in Passerini per es. si va </a:t>
            </a:r>
            <a:r>
              <a:rPr lang="it-IT" altLang="it-IT" dirty="0" smtClean="0"/>
              <a:t>dalla studentessa universitaria di archeologia che chiede l’articolo specialistico al ricercatore locale appassionato di calcio che richiede l’articolo della partita pubblicato sulla Gazzetta di Reggio).</a:t>
            </a:r>
          </a:p>
          <a:p>
            <a:r>
              <a:rPr lang="it-IT" altLang="it-IT" dirty="0" smtClean="0"/>
              <a:t>Altre tipologie di utenti che sono state indicate nelle risposte alla voce «altro» sono per es. studiosi, appassionati di storia locale, dipendenti pubblici, casalinghe, pensionati, bibliotecari, utenti adulti per interesse personale.</a:t>
            </a:r>
          </a:p>
          <a:p>
            <a:endParaRPr lang="it-IT" altLang="it-IT" dirty="0" smtClean="0"/>
          </a:p>
          <a:p>
            <a:r>
              <a:rPr lang="it-IT" altLang="it-IT" dirty="0" smtClean="0"/>
              <a:t>Passando</a:t>
            </a:r>
            <a:r>
              <a:rPr lang="it-IT" altLang="it-IT" baseline="0" dirty="0" smtClean="0"/>
              <a:t> all’altra domanda, vediamo che spesso vengono richiesti documenti specialistici: 2-3 volte al mese nel 15% delle biblioteche e addirittura 4 o più volte al mese nel 39% delle biblioteche.</a:t>
            </a:r>
          </a:p>
          <a:p>
            <a:r>
              <a:rPr lang="it-IT" altLang="it-IT" baseline="0" dirty="0" smtClean="0"/>
              <a:t>E qui vorrei sottolineare un punto che ritengo molto importante, il cuore di questo nostro intervento: </a:t>
            </a:r>
            <a:r>
              <a:rPr lang="it-IT" altLang="it-IT" dirty="0" smtClean="0"/>
              <a:t>tramite NILDE anche le biblioteche pubbliche possono facilmente soddisfare richieste di documenti specialistici che loro non possiedono e le universitarie sì.</a:t>
            </a:r>
            <a:r>
              <a:rPr lang="it-IT" altLang="it-IT" baseline="0" dirty="0" smtClean="0"/>
              <a:t> Dunque speriamo di a</a:t>
            </a:r>
            <a:r>
              <a:rPr lang="it-IT" altLang="it-IT" dirty="0" smtClean="0"/>
              <a:t>mpliare la rete NILDE/ampliare le frontiere della cooperazione interbibliotecaria per ampliare l’offerta al cittadino e andare incontro ai suoi bisogni, per offrire un servizio migliore. I bisogni del cittadino possono per es. essere anche bisogni di salute (come</a:t>
            </a:r>
            <a:r>
              <a:rPr lang="it-IT" altLang="it-IT" baseline="0" dirty="0" smtClean="0"/>
              <a:t> penso ci racconterà più tardi Gaetana Cognetti)</a:t>
            </a:r>
            <a:r>
              <a:rPr lang="it-IT" altLang="it-IT" dirty="0" smtClean="0"/>
              <a:t>.</a:t>
            </a:r>
          </a:p>
          <a:p>
            <a:r>
              <a:rPr lang="it-IT" altLang="it-IT" dirty="0" smtClean="0"/>
              <a:t>I vantaggi sono reciproci: anche le biblioteche universitarie possono</a:t>
            </a:r>
            <a:r>
              <a:rPr lang="it-IT" altLang="it-IT" baseline="0" dirty="0" smtClean="0"/>
              <a:t> beneficiare dei patrimoni delle biblioteche pubbliche e scolastiche.</a:t>
            </a:r>
          </a:p>
          <a:p>
            <a:r>
              <a:rPr lang="it-IT" altLang="it-IT" baseline="0" dirty="0" smtClean="0"/>
              <a:t>Questa è un po’ la nostra risposta alla domanda iniziale: sì, l’unione fa la forza nella diversità.</a:t>
            </a:r>
            <a:endParaRPr lang="it-IT" altLang="it-IT" dirty="0" smtClean="0"/>
          </a:p>
        </p:txBody>
      </p:sp>
      <p:sp>
        <p:nvSpPr>
          <p:cNvPr id="4" name="Segnaposto numero diapositiva 3"/>
          <p:cNvSpPr>
            <a:spLocks noGrp="1"/>
          </p:cNvSpPr>
          <p:nvPr>
            <p:ph type="sldNum" sz="quarter" idx="5"/>
          </p:nvPr>
        </p:nvSpPr>
        <p:spPr/>
        <p:txBody>
          <a:bodyPr/>
          <a:lstStyle/>
          <a:p>
            <a:pPr>
              <a:defRPr/>
            </a:pPr>
            <a:fld id="{A5D9ACCE-FDAB-4054-AC52-4EE9F9A312B6}" type="slidenum">
              <a:rPr lang="it-IT" smtClean="0"/>
              <a:pPr>
                <a:defRPr/>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3011"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Possibile selezionare più risposte. Alla voce «altro» hanno indicato cataloghi di biblioteche straniere, </a:t>
            </a:r>
            <a:r>
              <a:rPr lang="it-IT" altLang="it-IT" dirty="0" err="1" smtClean="0"/>
              <a:t>opac</a:t>
            </a:r>
            <a:r>
              <a:rPr lang="it-IT" altLang="it-IT" dirty="0" smtClean="0"/>
              <a:t> locali (provinciali o regionali), </a:t>
            </a:r>
            <a:r>
              <a:rPr lang="it-IT" altLang="it-IT" dirty="0" err="1" smtClean="0"/>
              <a:t>WorldCat</a:t>
            </a:r>
            <a:r>
              <a:rPr lang="it-IT" altLang="it-IT" dirty="0" smtClean="0"/>
              <a:t>, Analecta (spoglio dei periodici italiani), Google </a:t>
            </a:r>
            <a:r>
              <a:rPr lang="it-IT" altLang="it-IT" dirty="0" err="1" smtClean="0"/>
              <a:t>Scholar</a:t>
            </a:r>
            <a:r>
              <a:rPr lang="it-IT" altLang="it-IT" dirty="0" smtClean="0"/>
              <a:t> (che è un motore di ricerca), </a:t>
            </a:r>
            <a:r>
              <a:rPr lang="it-IT" altLang="it-IT" dirty="0" err="1" smtClean="0"/>
              <a:t>PubMed</a:t>
            </a:r>
            <a:r>
              <a:rPr lang="it-IT" altLang="it-IT" dirty="0" smtClean="0"/>
              <a:t> (motore di ricerca), </a:t>
            </a:r>
            <a:r>
              <a:rPr lang="it-IT" altLang="it-IT" dirty="0" err="1" smtClean="0"/>
              <a:t>Karlsruher</a:t>
            </a:r>
            <a:r>
              <a:rPr lang="it-IT" altLang="it-IT" dirty="0" smtClean="0"/>
              <a:t> </a:t>
            </a:r>
            <a:r>
              <a:rPr lang="it-IT" altLang="it-IT" dirty="0" err="1" smtClean="0"/>
              <a:t>Katalog</a:t>
            </a:r>
            <a:r>
              <a:rPr lang="it-IT" altLang="it-IT" dirty="0" smtClean="0"/>
              <a:t> (</a:t>
            </a:r>
            <a:r>
              <a:rPr lang="it-IT" altLang="it-IT" dirty="0" err="1" smtClean="0"/>
              <a:t>metaopac</a:t>
            </a:r>
            <a:r>
              <a:rPr lang="it-IT" altLang="it-IT" dirty="0" smtClean="0"/>
              <a:t> che permette l’interrogazione simultanea dei principali cataloghi stranieri), </a:t>
            </a:r>
            <a:r>
              <a:rPr lang="it-IT" altLang="it-IT" dirty="0" err="1" smtClean="0"/>
              <a:t>Essper</a:t>
            </a:r>
            <a:r>
              <a:rPr lang="it-IT" altLang="it-IT" dirty="0" smtClean="0"/>
              <a:t> (spogli periodici italiani di economia, scienze sociali e storia), </a:t>
            </a:r>
            <a:r>
              <a:rPr lang="it-IT" altLang="it-IT" dirty="0" err="1" smtClean="0"/>
              <a:t>Swissbib</a:t>
            </a:r>
            <a:r>
              <a:rPr lang="it-IT" altLang="it-IT" dirty="0" smtClean="0"/>
              <a:t> (catalogo delle biblioteche universitarie svizzere e della biblioteca nazionale svizzera).</a:t>
            </a:r>
          </a:p>
          <a:p>
            <a:r>
              <a:rPr lang="it-IT" altLang="it-IT" dirty="0" smtClean="0"/>
              <a:t>Qui spiegare che NILDE interroga automaticamente ACNP e SBN,</a:t>
            </a:r>
            <a:r>
              <a:rPr lang="it-IT" altLang="it-IT" baseline="0" dirty="0" smtClean="0"/>
              <a:t> quindi NILDE ci dice già quali sono le biblioteche ACNP ed SBN che hanno il documento che stiamo cercando; inoltre queste biblioteche vengono ordinate secondo una formula di ranking, per cui possiamo facilmente inviare la richiesta a quelle più «debitrici» nei confronti del sistema.</a:t>
            </a:r>
            <a:endParaRPr lang="it-IT" altLang="it-IT" dirty="0" smtClean="0"/>
          </a:p>
          <a:p>
            <a:endParaRPr lang="it-IT" altLang="it-IT" dirty="0" smtClean="0"/>
          </a:p>
        </p:txBody>
      </p:sp>
      <p:sp>
        <p:nvSpPr>
          <p:cNvPr id="4" name="Segnaposto numero diapositiva 3"/>
          <p:cNvSpPr>
            <a:spLocks noGrp="1"/>
          </p:cNvSpPr>
          <p:nvPr>
            <p:ph type="sldNum" sz="quarter" idx="5"/>
          </p:nvPr>
        </p:nvSpPr>
        <p:spPr/>
        <p:txBody>
          <a:bodyPr/>
          <a:lstStyle/>
          <a:p>
            <a:pPr>
              <a:defRPr/>
            </a:pPr>
            <a:fld id="{91B2EA53-9F21-4975-86B8-AE32F9DB8B2C}" type="slidenum">
              <a:rPr lang="it-IT" smtClean="0"/>
              <a:pPr>
                <a:defRPr/>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4035"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C’era la possibilità di selezionare più risposte. </a:t>
            </a:r>
          </a:p>
          <a:p>
            <a:r>
              <a:rPr lang="it-IT" altLang="it-IT" dirty="0" smtClean="0"/>
              <a:t>NILDE</a:t>
            </a:r>
            <a:r>
              <a:rPr lang="it-IT" altLang="it-IT" baseline="0" dirty="0" smtClean="0"/>
              <a:t> presenta il grande vantaggio di poter usare un unico gestionale per il DD, con un’anagrafica condivisa e aggiornata. NILDE è utile anche per l’archiviazione delle richieste (che rimangono tutte nello storico) e per l’elaborazione delle statistiche.</a:t>
            </a:r>
          </a:p>
          <a:p>
            <a:r>
              <a:rPr lang="it-IT" altLang="it-IT" baseline="0" dirty="0" smtClean="0"/>
              <a:t>NILDE riduce notevolmente i tempi di lavoro: dal bibliotecario sommerso dalle pratiche &gt;&gt;&gt;&gt; alla snella figura di bibliotecaria </a:t>
            </a:r>
            <a:r>
              <a:rPr lang="it-IT" altLang="it-IT" baseline="0" dirty="0" err="1" smtClean="0"/>
              <a:t>nildiana</a:t>
            </a:r>
            <a:endParaRPr lang="it-IT" altLang="it-IT" dirty="0" smtClean="0"/>
          </a:p>
        </p:txBody>
      </p:sp>
      <p:sp>
        <p:nvSpPr>
          <p:cNvPr id="4" name="Segnaposto numero diapositiva 3"/>
          <p:cNvSpPr>
            <a:spLocks noGrp="1"/>
          </p:cNvSpPr>
          <p:nvPr>
            <p:ph type="sldNum" sz="quarter" idx="5"/>
          </p:nvPr>
        </p:nvSpPr>
        <p:spPr/>
        <p:txBody>
          <a:bodyPr/>
          <a:lstStyle/>
          <a:p>
            <a:pPr>
              <a:defRPr/>
            </a:pPr>
            <a:fld id="{FB240162-9B72-4D20-B547-03908F908C35}" type="slidenum">
              <a:rPr lang="it-IT" smtClean="0"/>
              <a:pPr>
                <a:defRPr/>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L’adesione a NILDE può essere vantaggiosa anche per quel</a:t>
            </a:r>
            <a:r>
              <a:rPr lang="it-IT" baseline="0" dirty="0" smtClean="0"/>
              <a:t>le 68 biblioteche che effettuano meno di 20 scambi all’anno, come diremo dopo.</a:t>
            </a:r>
            <a:endParaRPr lang="it-IT" dirty="0"/>
          </a:p>
        </p:txBody>
      </p:sp>
      <p:sp>
        <p:nvSpPr>
          <p:cNvPr id="4" name="Segnaposto numero diapositiva 3"/>
          <p:cNvSpPr>
            <a:spLocks noGrp="1"/>
          </p:cNvSpPr>
          <p:nvPr>
            <p:ph type="sldNum" sz="quarter" idx="10"/>
          </p:nvPr>
        </p:nvSpPr>
        <p:spPr/>
        <p:txBody>
          <a:bodyPr/>
          <a:lstStyle/>
          <a:p>
            <a:pPr>
              <a:defRPr/>
            </a:pPr>
            <a:fld id="{45EFFF28-62AB-4FF7-A930-A5FD89506CAD}" type="slidenum">
              <a:rPr lang="it-IT" smtClean="0"/>
              <a:pPr>
                <a:defRPr/>
              </a:pPr>
              <a:t>14</a:t>
            </a:fld>
            <a:endParaRPr lang="it-IT"/>
          </a:p>
        </p:txBody>
      </p:sp>
    </p:spTree>
    <p:extLst>
      <p:ext uri="{BB962C8B-B14F-4D97-AF65-F5344CB8AC3E}">
        <p14:creationId xmlns:p14="http://schemas.microsoft.com/office/powerpoint/2010/main" val="333161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Riguardo</a:t>
            </a:r>
            <a:r>
              <a:rPr lang="it-IT" altLang="it-IT" baseline="0" dirty="0" smtClean="0"/>
              <a:t> ai tempi di evasione, vorremmo sottolineare che la velocità è uno dei maggiori punti di forza di NILDE: le biblioteche NILDE si impegnano ad evadere le richieste nel minor tempo possibile e comunque in un tempo medio di 2 gg lavorativi ed entro un tempo massimo di 5 gg lavorativi dal ricevimento della richiesta.</a:t>
            </a:r>
            <a:endParaRPr lang="it-IT" altLang="it-IT" dirty="0" smtClean="0"/>
          </a:p>
        </p:txBody>
      </p:sp>
      <p:sp>
        <p:nvSpPr>
          <p:cNvPr id="4" name="Segnaposto numero diapositiva 3"/>
          <p:cNvSpPr>
            <a:spLocks noGrp="1"/>
          </p:cNvSpPr>
          <p:nvPr>
            <p:ph type="sldNum" sz="quarter" idx="5"/>
          </p:nvPr>
        </p:nvSpPr>
        <p:spPr/>
        <p:txBody>
          <a:bodyPr/>
          <a:lstStyle/>
          <a:p>
            <a:pPr>
              <a:defRPr/>
            </a:pPr>
            <a:fld id="{4572EC61-5C88-40BC-B253-2D9059708664}" type="slidenum">
              <a:rPr lang="it-IT" smtClean="0"/>
              <a:pPr>
                <a:defRPr/>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r>
              <a:rPr lang="it-IT" dirty="0" smtClean="0"/>
              <a:t>Dati positivi: la maggior parte misura il DD e vuole implementare il servizio</a:t>
            </a:r>
          </a:p>
        </p:txBody>
      </p:sp>
      <p:sp>
        <p:nvSpPr>
          <p:cNvPr id="4" name="Segnaposto numero diapositiva 3"/>
          <p:cNvSpPr>
            <a:spLocks noGrp="1"/>
          </p:cNvSpPr>
          <p:nvPr>
            <p:ph type="sldNum" sz="quarter" idx="5"/>
          </p:nvPr>
        </p:nvSpPr>
        <p:spPr/>
        <p:txBody>
          <a:bodyPr/>
          <a:lstStyle/>
          <a:p>
            <a:pPr>
              <a:defRPr/>
            </a:pPr>
            <a:fld id="{C3BCD7AA-9C82-4756-B325-D53CFF81CF50}" type="slidenum">
              <a:rPr lang="it-IT" smtClean="0"/>
              <a:pPr>
                <a:defRPr/>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7"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smtClean="0"/>
              <a:t>Se in una città non sono già presenti biblioteche NILDE, probabilmente saranno più interessati all’adesione</a:t>
            </a:r>
          </a:p>
        </p:txBody>
      </p:sp>
      <p:sp>
        <p:nvSpPr>
          <p:cNvPr id="4" name="Segnaposto numero diapositiva 3"/>
          <p:cNvSpPr>
            <a:spLocks noGrp="1"/>
          </p:cNvSpPr>
          <p:nvPr>
            <p:ph type="sldNum" sz="quarter" idx="5"/>
          </p:nvPr>
        </p:nvSpPr>
        <p:spPr/>
        <p:txBody>
          <a:bodyPr/>
          <a:lstStyle/>
          <a:p>
            <a:pPr>
              <a:defRPr/>
            </a:pPr>
            <a:fld id="{42A44BD2-82DF-47ED-A17E-A1DB4F486BBA}" type="slidenum">
              <a:rPr lang="it-IT" smtClean="0"/>
              <a:pPr>
                <a:defRPr/>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8131"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I vantaggi sono reciproci: anche le universitarie e specialistiche possono</a:t>
            </a:r>
            <a:r>
              <a:rPr lang="it-IT" altLang="it-IT" baseline="0" dirty="0" smtClean="0"/>
              <a:t> beneficiare del patrimonio librario delle pubbliche. Patrimoni librari diversi e complementari. Di nuovo: l’unione fa la forza nella diversità.</a:t>
            </a:r>
            <a:endParaRPr lang="it-IT" altLang="it-IT" dirty="0" smtClean="0"/>
          </a:p>
        </p:txBody>
      </p:sp>
      <p:sp>
        <p:nvSpPr>
          <p:cNvPr id="4" name="Segnaposto numero diapositiva 3"/>
          <p:cNvSpPr>
            <a:spLocks noGrp="1"/>
          </p:cNvSpPr>
          <p:nvPr>
            <p:ph type="sldNum" sz="quarter" idx="5"/>
          </p:nvPr>
        </p:nvSpPr>
        <p:spPr/>
        <p:txBody>
          <a:bodyPr/>
          <a:lstStyle/>
          <a:p>
            <a:pPr>
              <a:defRPr/>
            </a:pPr>
            <a:fld id="{AE584686-C1A5-4CFE-BEDE-15E3764F2E37}" type="slidenum">
              <a:rPr lang="it-IT" smtClean="0"/>
              <a:pPr>
                <a:defRPr/>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it-IT" altLang="it-IT" dirty="0" smtClean="0"/>
              <a:t>Due parole sull’esperienza positiva della Passerini-Landi in NILDE (miglioramento del servizio di DD, aumento del numero di richieste, servizio molto apprezzato dagli utenti come risulta dalle indagini di </a:t>
            </a:r>
            <a:r>
              <a:rPr lang="it-IT" altLang="it-IT" dirty="0" err="1" smtClean="0"/>
              <a:t>user</a:t>
            </a:r>
            <a:r>
              <a:rPr lang="it-IT" altLang="it-IT" dirty="0" smtClean="0"/>
              <a:t> </a:t>
            </a:r>
            <a:r>
              <a:rPr lang="it-IT" altLang="it-IT" dirty="0" err="1" smtClean="0"/>
              <a:t>satisfaction</a:t>
            </a:r>
            <a:r>
              <a:rPr lang="it-IT" altLang="it-IT" dirty="0" smtClean="0"/>
              <a:t>).</a:t>
            </a:r>
          </a:p>
          <a:p>
            <a:pPr eaLnBrk="1" hangingPunct="1"/>
            <a:r>
              <a:rPr lang="it-IT" altLang="it-IT" dirty="0" smtClean="0"/>
              <a:t>L’articolo è tratto dal quotidiano locale Libertà</a:t>
            </a:r>
            <a:r>
              <a:rPr lang="it-IT" altLang="it-IT" baseline="0" dirty="0" smtClean="0"/>
              <a:t> del 2010</a:t>
            </a:r>
            <a:endParaRPr lang="it-IT" alt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it-IT" altLang="it-IT" baseline="0" dirty="0" smtClean="0"/>
              <a:t>Nella nostra relazione presentiamo gli esiti del sondaggio «…e questo dove lo trovo?». Nella slide vediamo appunto la schermata iniziale del sondaggio. </a:t>
            </a:r>
          </a:p>
          <a:p>
            <a:pPr eaLnBrk="1" hangingPunct="1"/>
            <a:r>
              <a:rPr lang="it-IT" altLang="it-IT" baseline="0" dirty="0" smtClean="0"/>
              <a:t>Organizzando questo NILDE-</a:t>
            </a:r>
            <a:r>
              <a:rPr lang="it-IT" altLang="it-IT" baseline="0" dirty="0" err="1" smtClean="0"/>
              <a:t>Day</a:t>
            </a:r>
            <a:r>
              <a:rPr lang="it-IT" altLang="it-IT" baseline="0" dirty="0" smtClean="0"/>
              <a:t>, abbiamo pensato – come Comitato Biblioteche NILDE – di proporre un sondaggio alle biblioteche pubbliche e scolastiche non aderenti al network NILDE, per capire se e come viene effettuato l’interscambio di articoli o parti di libro in queste biblioteche.</a:t>
            </a:r>
          </a:p>
          <a:p>
            <a:pPr eaLnBrk="1" hangingPunct="1"/>
            <a:r>
              <a:rPr lang="it-IT" altLang="it-IT" baseline="0" dirty="0" smtClean="0"/>
              <a:t>Perché ci siamo rivolti principalmente a queste tipologie di biblioteche? Perché NILDE è uno strumento per il </a:t>
            </a:r>
            <a:r>
              <a:rPr lang="it-IT" altLang="it-IT" baseline="0" dirty="0" err="1" smtClean="0"/>
              <a:t>Document</a:t>
            </a:r>
            <a:r>
              <a:rPr lang="it-IT" altLang="it-IT" baseline="0" dirty="0" smtClean="0"/>
              <a:t> Delivery che ha un grandissimo successo soprattutto presso le biblioteche universitarie, e quindi ci siamo chiesti: perché non estendere la rete anche ad altre tipologie di biblioteche? Cioè ci siamo chiesti, come recita il titolo del nostro intervento: l’unione fa la forza nella diversità?</a:t>
            </a:r>
          </a:p>
          <a:p>
            <a:pPr eaLnBrk="1" hangingPunct="1"/>
            <a:r>
              <a:rPr lang="it-IT" altLang="it-IT" baseline="0" dirty="0" smtClean="0"/>
              <a:t>Vi anticipo che la nostra risposta è SI: siamo convinti che estendere il network NILDE a tipologie diverse di biblioteche porti vantaggi reciproci, da un lato alle biblioteche universitarie e specialistiche e dall’altro alle pubbliche e scolastiche, come poi spiegheremo meglio nel corso della relazione.</a:t>
            </a:r>
          </a:p>
          <a:p>
            <a:pPr eaLnBrk="1" hangingPunct="1"/>
            <a:endParaRPr lang="it-IT" altLang="it-IT" baseline="0" dirty="0" smtClean="0"/>
          </a:p>
          <a:p>
            <a:pPr eaLnBrk="1" hangingPunct="1"/>
            <a:r>
              <a:rPr lang="it-IT" altLang="it-IT" baseline="0" dirty="0" smtClean="0"/>
              <a:t>Abbiamo ricevuto 178 risposte e ringraziamo tutti coloro che hanno compilato il questionario. Le risposte non sono tantissime, ma il campione è variegato (hanno infatti risposto biblioteche diverse per </a:t>
            </a:r>
            <a:r>
              <a:rPr lang="it-IT" altLang="it-IT" dirty="0" smtClean="0"/>
              <a:t>tipologia, per distribuzione nei vari cataloghi, per numero di prestiti…) e questo ci ha permesso di ottenere dati significativi.</a:t>
            </a:r>
          </a:p>
          <a:p>
            <a:pPr eaLnBrk="1" hangingPunct="1"/>
            <a:endParaRPr lang="it-IT" altLang="it-IT" baseline="0" dirty="0" smtClean="0"/>
          </a:p>
          <a:p>
            <a:pPr eaLnBrk="1" hangingPunct="1"/>
            <a:r>
              <a:rPr lang="it-IT" altLang="it-IT" baseline="0" dirty="0" smtClean="0"/>
              <a:t>Il sondaggio è costituito da due parti: una prima parte di presentazione della biblioteca rispondente ed una seconda parte in cui si entra nel merito del servizio di </a:t>
            </a:r>
            <a:r>
              <a:rPr lang="it-IT" altLang="it-IT" baseline="0" dirty="0" err="1" smtClean="0"/>
              <a:t>Document</a:t>
            </a:r>
            <a:r>
              <a:rPr lang="it-IT" altLang="it-IT" baseline="0" dirty="0" smtClean="0"/>
              <a:t> Delivery (fornitura documenti).</a:t>
            </a:r>
          </a:p>
          <a:p>
            <a:pPr eaLnBrk="1" hangingPunct="1"/>
            <a:endParaRPr lang="it-IT" altLang="it-IT"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it-IT" altLang="it-IT" dirty="0" smtClean="0"/>
              <a:t>[Problemi riscontrati nella somministrazione del questionario:</a:t>
            </a:r>
            <a:r>
              <a:rPr lang="it-IT" altLang="it-IT" baseline="0" dirty="0" smtClean="0"/>
              <a:t> divisione in sezioni poi eliminata, problema con le domande obbligatorie, il fatto che hanno risposto anche biblioteche che non rientravano nel target es. già aderenti a NILDE, tempi ristretti…]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Hanno risposto poche biblioteche scolastiche (14). Di queste, metà offre il servizio di DD e metà no. Il dato positivo è che 10 vorrebbero implementare il servizio. Questi dati potrebbero indicare che c’è una richiesta di questo servizio da parte degli utenti.</a:t>
            </a:r>
          </a:p>
          <a:p>
            <a:endParaRPr lang="it-I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baseline="0" dirty="0" smtClean="0"/>
              <a:t>Il servizio di DD è richiesto quasi in ugual misura da insegnanti e studenti, è utile ad entrambe le </a:t>
            </a:r>
            <a:r>
              <a:rPr lang="it-IT" baseline="0" smtClean="0"/>
              <a:t>tipologie.</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baseline="0" dirty="0" smtClean="0"/>
          </a:p>
          <a:p>
            <a:r>
              <a:rPr lang="it-IT" baseline="0" dirty="0" smtClean="0"/>
              <a:t>La categoria professionale del compilante è nella maggior parte dei casi insegnante (insegnante 10 – bibliotecario 4). Nonostante il personale addetto alla biblioteca scolastica sia costituito più da insegnanti che da bibliotecari, i principali cataloghi nazionali risultano comunque conosciuti ed utilizzati per localizzare i documenti richiesti (solo in due casi sono stati indicati solamente i cataloghi locali).</a:t>
            </a:r>
          </a:p>
          <a:p>
            <a:r>
              <a:rPr lang="it-IT" baseline="0" dirty="0" smtClean="0"/>
              <a:t>Nella maggior parte dei casi, le statistiche relative al DD non rientrano nella misurazione dei servizi della biblioteca (4 sì – 9 no).</a:t>
            </a:r>
          </a:p>
          <a:p>
            <a:endParaRPr lang="it-IT" baseline="0" dirty="0" smtClean="0"/>
          </a:p>
          <a:p>
            <a:r>
              <a:rPr lang="it-IT" baseline="0" dirty="0" smtClean="0"/>
              <a:t>Perché solo 14 risposte? Non credo il motivo sia lo scarso interesse, perché quelle che hanno risposto sono interessante ad implementare e migliorare il servizio. Forse qualche difficoltà a contattarle, causa indirizzi mail non sempre aggiornati. Ma io credo soprattutto perché la situazione generale delle biblioteche scolastiche in Italia, come sappiamo, non è delle migliori (scarsi patrimoni librari - solitamente solo i classici e pochissimi nuovi acquisti, spazi e personale ridotti, scarsa collaborazione con le pubbliche, poche attività di promozione della lettura…).</a:t>
            </a:r>
            <a:endParaRPr lang="it-IT" dirty="0"/>
          </a:p>
        </p:txBody>
      </p:sp>
      <p:sp>
        <p:nvSpPr>
          <p:cNvPr id="4" name="Segnaposto numero diapositiva 3"/>
          <p:cNvSpPr>
            <a:spLocks noGrp="1"/>
          </p:cNvSpPr>
          <p:nvPr>
            <p:ph type="sldNum" sz="quarter" idx="10"/>
          </p:nvPr>
        </p:nvSpPr>
        <p:spPr/>
        <p:txBody>
          <a:bodyPr/>
          <a:lstStyle/>
          <a:p>
            <a:pPr>
              <a:defRPr/>
            </a:pPr>
            <a:fld id="{45EFFF28-62AB-4FF7-A930-A5FD89506CAD}" type="slidenum">
              <a:rPr lang="it-IT" smtClean="0"/>
              <a:pPr>
                <a:defRPr/>
              </a:pPr>
              <a:t>20</a:t>
            </a:fld>
            <a:endParaRPr lang="it-IT"/>
          </a:p>
        </p:txBody>
      </p:sp>
    </p:spTree>
    <p:extLst>
      <p:ext uri="{BB962C8B-B14F-4D97-AF65-F5344CB8AC3E}">
        <p14:creationId xmlns:p14="http://schemas.microsoft.com/office/powerpoint/2010/main" val="400834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0179"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L’ultimo punto mi sembra importante: a fronte di budget sempre più limitati per gli acquisti librari, l’adesione a NILDE può risultare economicamente conveniente: una biblioteca non può acquistare tutto, ma può comunque soddisfare le esigenze degli utenti attraverso la condivisione delle risorse delle biblioteche aderenti al network.  Quindi anche la biblioteca pubblica può soddisfare le richieste di materiale specialistico, in un’ottica di miglioramento costante dei servizi offerti agli utenti. </a:t>
            </a:r>
          </a:p>
        </p:txBody>
      </p:sp>
      <p:sp>
        <p:nvSpPr>
          <p:cNvPr id="4" name="Segnaposto numero diapositiva 3"/>
          <p:cNvSpPr>
            <a:spLocks noGrp="1"/>
          </p:cNvSpPr>
          <p:nvPr>
            <p:ph type="sldNum" sz="quarter" idx="5"/>
          </p:nvPr>
        </p:nvSpPr>
        <p:spPr/>
        <p:txBody>
          <a:bodyPr/>
          <a:lstStyle/>
          <a:p>
            <a:pPr>
              <a:defRPr/>
            </a:pPr>
            <a:fld id="{79C6612C-A6A5-466A-8A65-C4FD78693FFF}" type="slidenum">
              <a:rPr lang="it-IT" smtClean="0"/>
              <a:pPr>
                <a:defRPr/>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1203" name="Segnaposto note 2"/>
          <p:cNvSpPr>
            <a:spLocks noGrp="1"/>
          </p:cNvSpPr>
          <p:nvPr>
            <p:ph type="body" idx="1"/>
          </p:nvPr>
        </p:nvSpPr>
        <p:spPr bwMode="auto">
          <a:noFill/>
        </p:spPr>
        <p:txBody>
          <a:bodyPr wrap="square" numCol="1" anchor="t" anchorCtr="0" compatLnSpc="1">
            <a:prstTxWarp prst="textNoShape">
              <a:avLst/>
            </a:prstTxWarp>
          </a:bodyPr>
          <a:lstStyle/>
          <a:p>
            <a:r>
              <a:rPr lang="it-IT" smtClean="0"/>
              <a:t>Speriamo di non sortire l’effetto soporifero che si vede nell’immagine! </a:t>
            </a:r>
            <a:r>
              <a:rPr lang="it-IT" smtClean="0">
                <a:sym typeface="Wingdings" pitchFamily="2" charset="2"/>
              </a:rPr>
              <a:t> </a:t>
            </a:r>
            <a:endParaRPr lang="it-IT" smtClean="0"/>
          </a:p>
        </p:txBody>
      </p:sp>
      <p:sp>
        <p:nvSpPr>
          <p:cNvPr id="4" name="Segnaposto numero diapositiva 3"/>
          <p:cNvSpPr>
            <a:spLocks noGrp="1"/>
          </p:cNvSpPr>
          <p:nvPr>
            <p:ph type="sldNum" sz="quarter" idx="5"/>
          </p:nvPr>
        </p:nvSpPr>
        <p:spPr/>
        <p:txBody>
          <a:bodyPr/>
          <a:lstStyle/>
          <a:p>
            <a:pPr>
              <a:defRPr/>
            </a:pPr>
            <a:fld id="{F77452AF-310D-4FA7-9ED5-532B76703C04}" type="slidenum">
              <a:rPr lang="it-IT" smtClean="0"/>
              <a:pPr>
                <a:defRPr/>
              </a:pPr>
              <a:t>22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it-IT" altLang="it-IT" dirty="0" smtClean="0"/>
              <a:t>Prima di presentare</a:t>
            </a:r>
            <a:r>
              <a:rPr lang="it-IT" altLang="it-IT" baseline="0" dirty="0" smtClean="0"/>
              <a:t> le risposte al sondaggio, volevamo farvi vedere questo grafico tratto dal portale NILDE: il grafico mostra le tipologie di biblioteche attualmente aderenti a NILDE.</a:t>
            </a:r>
          </a:p>
          <a:p>
            <a:pPr eaLnBrk="1" hangingPunct="1"/>
            <a:r>
              <a:rPr lang="it-IT" altLang="it-IT" baseline="0" dirty="0" smtClean="0"/>
              <a:t>Come possiamo vedere, la fetta più grande è costituita dalle universitarie (684 – 77%), ma ci sono già alcune biblioteche pubbliche che fanno parte del network: al momento sono 44, ovvero il 5% delle biblioteche NILDE. Tra queste ce ne sono alcune che aderiscono a NILDE e ne sperimentano i vantaggi già da parecchio tempo, come la </a:t>
            </a:r>
            <a:r>
              <a:rPr lang="it-IT" altLang="it-IT" dirty="0" smtClean="0"/>
              <a:t>biblioteca</a:t>
            </a:r>
            <a:r>
              <a:rPr lang="it-IT" altLang="it-IT" baseline="0" dirty="0" smtClean="0"/>
              <a:t> civica Gambalunga di Rimini, la civica di Cologno Monzese, la Passerini-Landi di Piacenza.</a:t>
            </a:r>
          </a:p>
          <a:p>
            <a:pPr eaLnBrk="1" hangingPunct="1"/>
            <a:r>
              <a:rPr lang="it-IT" altLang="it-IT" baseline="0" dirty="0" smtClean="0"/>
              <a:t>Attualmente non ci sono ancora biblioteche scolastiche aderenti.</a:t>
            </a:r>
            <a:endParaRPr lang="it-IT" altLang="it-IT"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Iniziamo quindi con le prime domande del sondaggio, che costituiscono una breve presentazione della biblioteca rispondente.</a:t>
            </a:r>
          </a:p>
          <a:p>
            <a:r>
              <a:rPr lang="it-IT" altLang="it-IT" dirty="0" smtClean="0"/>
              <a:t>Vediamo</a:t>
            </a:r>
            <a:r>
              <a:rPr lang="it-IT" altLang="it-IT" baseline="0" dirty="0" smtClean="0"/>
              <a:t> che le risposte sono pervenute per la maggior parte da biblioteche pubbliche (119), mentre poche sono le scolastiche (solo 14).</a:t>
            </a:r>
          </a:p>
          <a:p>
            <a:r>
              <a:rPr lang="it-IT" altLang="it-IT" baseline="0" dirty="0" smtClean="0"/>
              <a:t>Alla prima domanda abbiamo una buona fetta di «altro»: questo «altro» contiene principalmente le universitarie </a:t>
            </a:r>
            <a:r>
              <a:rPr lang="it-IT" altLang="it-IT" dirty="0" smtClean="0"/>
              <a:t>(infatti un problema riscontrato nella somministrazione del sondaggio è che hanno risposto anche biblioteche che non rientravano nel target, es. biblioteche universitarie e biblioteche già aderenti a NILDE).</a:t>
            </a:r>
          </a:p>
          <a:p>
            <a:endParaRPr lang="it-IT" altLang="it-IT" dirty="0" smtClean="0"/>
          </a:p>
          <a:p>
            <a:r>
              <a:rPr lang="it-IT" altLang="it-IT" dirty="0" smtClean="0"/>
              <a:t>Per quanto riguarda la categoria professionale del compilante, la maggior parte sono bibliotecari (87%).</a:t>
            </a:r>
          </a:p>
        </p:txBody>
      </p:sp>
      <p:sp>
        <p:nvSpPr>
          <p:cNvPr id="4" name="Segnaposto numero diapositiva 3"/>
          <p:cNvSpPr>
            <a:spLocks noGrp="1"/>
          </p:cNvSpPr>
          <p:nvPr>
            <p:ph type="sldNum" sz="quarter" idx="5"/>
          </p:nvPr>
        </p:nvSpPr>
        <p:spPr/>
        <p:txBody>
          <a:bodyPr/>
          <a:lstStyle/>
          <a:p>
            <a:pPr>
              <a:defRPr/>
            </a:pPr>
            <a:fld id="{2BC11802-C6EC-4B44-8229-A284D038F8A8}" type="slidenum">
              <a:rPr lang="it-IT" smtClean="0"/>
              <a:pPr>
                <a:defRPr/>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Questa domanda è stata fatta per cercare di capire se le biblioteche che ci stavano rispondendo sono grandi o piccole.</a:t>
            </a:r>
          </a:p>
          <a:p>
            <a:r>
              <a:rPr lang="it-IT" altLang="it-IT" dirty="0" smtClean="0"/>
              <a:t>Vediamo che nella</a:t>
            </a:r>
            <a:r>
              <a:rPr lang="it-IT" altLang="it-IT" baseline="0" dirty="0" smtClean="0"/>
              <a:t> maggior parte dei casi (circa la metà delle biblioteche rispondenti) siamo al di sotto dei 5.000 prestiti all’anno. </a:t>
            </a:r>
          </a:p>
          <a:p>
            <a:r>
              <a:rPr lang="it-IT" altLang="it-IT" baseline="0" dirty="0" smtClean="0"/>
              <a:t>26% da 5.000 a 20.000</a:t>
            </a:r>
          </a:p>
          <a:p>
            <a:r>
              <a:rPr lang="it-IT" altLang="it-IT" baseline="0" dirty="0" smtClean="0"/>
              <a:t>19% da 20.000 a 100.000</a:t>
            </a:r>
          </a:p>
          <a:p>
            <a:r>
              <a:rPr lang="it-IT" altLang="it-IT" baseline="0" dirty="0" smtClean="0"/>
              <a:t>4% più di 100.000 prestiti annui</a:t>
            </a:r>
          </a:p>
          <a:p>
            <a:r>
              <a:rPr lang="it-IT" altLang="it-IT" baseline="0" dirty="0" smtClean="0"/>
              <a:t>E solo il 2% non fornisce il servizio di prestito</a:t>
            </a:r>
          </a:p>
          <a:p>
            <a:endParaRPr lang="it-IT" altLang="it-IT" dirty="0" smtClean="0"/>
          </a:p>
        </p:txBody>
      </p:sp>
      <p:sp>
        <p:nvSpPr>
          <p:cNvPr id="4" name="Segnaposto numero diapositiva 3"/>
          <p:cNvSpPr>
            <a:spLocks noGrp="1"/>
          </p:cNvSpPr>
          <p:nvPr>
            <p:ph type="sldNum" sz="quarter" idx="5"/>
          </p:nvPr>
        </p:nvSpPr>
        <p:spPr/>
        <p:txBody>
          <a:bodyPr/>
          <a:lstStyle/>
          <a:p>
            <a:pPr>
              <a:defRPr/>
            </a:pPr>
            <a:fld id="{B70BE9A9-CA7B-4F76-8A01-2942207A762B}" type="slidenum">
              <a:rPr lang="it-IT" smtClean="0"/>
              <a:pPr>
                <a:defRPr/>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Il primo grafico è tratto dal portale NILDE World e mostra la distribuzione delle biblioteche aderenti</a:t>
            </a:r>
            <a:r>
              <a:rPr lang="it-IT" altLang="it-IT" baseline="0" dirty="0" smtClean="0"/>
              <a:t> </a:t>
            </a:r>
            <a:r>
              <a:rPr lang="it-IT" altLang="it-IT" dirty="0" smtClean="0"/>
              <a:t>a NILDE per catalogo. ACNP &gt; SBN &gt; MAI.</a:t>
            </a:r>
          </a:p>
          <a:p>
            <a:endParaRPr lang="it-IT" altLang="it-IT" dirty="0" smtClean="0"/>
          </a:p>
          <a:p>
            <a:r>
              <a:rPr lang="it-IT" altLang="it-IT" dirty="0" smtClean="0"/>
              <a:t>Il</a:t>
            </a:r>
            <a:r>
              <a:rPr lang="it-IT" altLang="it-IT" baseline="0" dirty="0" smtClean="0"/>
              <a:t> secondo grafico è invece relativo alle risposte del sondaggio (in questa domanda era possibile selezionare più risposte). Anche in questo caso la maggior parte delle biblioteche ha il proprio posseduto nei principali cataloghi nazionali (SBN, ACNP, MAI). Questo è un dato positivo, indice della tendenza alla cooperazione e condivisione delle risorse. Poi ci sono i cataloghi locali (es. </a:t>
            </a:r>
            <a:r>
              <a:rPr lang="it-IT" altLang="it-IT" baseline="0" dirty="0" err="1" smtClean="0"/>
              <a:t>opac</a:t>
            </a:r>
            <a:r>
              <a:rPr lang="it-IT" altLang="it-IT" baseline="0" dirty="0" smtClean="0"/>
              <a:t> provinciali).</a:t>
            </a:r>
          </a:p>
          <a:p>
            <a:endParaRPr lang="it-IT" altLang="it-IT" dirty="0" smtClean="0"/>
          </a:p>
          <a:p>
            <a:r>
              <a:rPr lang="it-IT" altLang="it-IT" dirty="0" smtClean="0"/>
              <a:t>Abbiamo inserito solo i principali cataloghi nazionali, ma ce ne sono anche altri importanti. Alcuni vengono citati da quelli che hanno risposto «altro», come ESSPER (spoglio di periodici italiani di economia, scienze sociali e storia), </a:t>
            </a:r>
            <a:r>
              <a:rPr lang="it-IT" altLang="it-IT" dirty="0" err="1" smtClean="0"/>
              <a:t>WorldCat</a:t>
            </a:r>
            <a:r>
              <a:rPr lang="it-IT" altLang="it-IT" dirty="0" smtClean="0"/>
              <a:t> (che contiene le collezioni di 72.000 biblioteche di oltre 170 nazioni), EDIT16 (censimento delle edizioni italiane del XVI secolo).</a:t>
            </a:r>
          </a:p>
        </p:txBody>
      </p:sp>
      <p:sp>
        <p:nvSpPr>
          <p:cNvPr id="4" name="Segnaposto numero diapositiva 3"/>
          <p:cNvSpPr>
            <a:spLocks noGrp="1"/>
          </p:cNvSpPr>
          <p:nvPr>
            <p:ph type="sldNum" sz="quarter" idx="5"/>
          </p:nvPr>
        </p:nvSpPr>
        <p:spPr/>
        <p:txBody>
          <a:bodyPr/>
          <a:lstStyle/>
          <a:p>
            <a:pPr>
              <a:defRPr/>
            </a:pPr>
            <a:fld id="{1B916E2E-2A4E-41A9-A2F1-69453DB27B8A}" type="slidenum">
              <a:rPr lang="it-IT" smtClean="0"/>
              <a:pPr>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Dato positivo: la maggior</a:t>
            </a:r>
            <a:r>
              <a:rPr lang="it-IT" altLang="it-IT" baseline="0" dirty="0" smtClean="0"/>
              <a:t> parte delle biblioteche offre servizio di DD</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dirty="0" smtClean="0"/>
              <a:t>Qui termina la prima parte del sondaggio, quella di presentazione. </a:t>
            </a:r>
          </a:p>
        </p:txBody>
      </p:sp>
      <p:sp>
        <p:nvSpPr>
          <p:cNvPr id="4" name="Segnaposto numero diapositiva 3"/>
          <p:cNvSpPr>
            <a:spLocks noGrp="1"/>
          </p:cNvSpPr>
          <p:nvPr>
            <p:ph type="sldNum" sz="quarter" idx="5"/>
          </p:nvPr>
        </p:nvSpPr>
        <p:spPr/>
        <p:txBody>
          <a:bodyPr/>
          <a:lstStyle/>
          <a:p>
            <a:pPr>
              <a:defRPr/>
            </a:pPr>
            <a:fld id="{3B3EC31C-8D49-4716-8CC4-B118132E48B4}"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5"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Qui comincia la seconda parte del sondaggio, quella relativa nello specifico al servizio di fornitura documenti.</a:t>
            </a:r>
            <a:r>
              <a:rPr lang="it-IT" altLang="it-IT" baseline="0" dirty="0" smtClean="0"/>
              <a:t> E abbiamo alcune domande «doppie», cioè </a:t>
            </a:r>
            <a:r>
              <a:rPr lang="it-IT" altLang="it-IT" baseline="0" dirty="0" err="1" smtClean="0"/>
              <a:t>Borrowing</a:t>
            </a:r>
            <a:r>
              <a:rPr lang="it-IT" altLang="it-IT" baseline="0" dirty="0" smtClean="0"/>
              <a:t> e </a:t>
            </a:r>
            <a:r>
              <a:rPr lang="it-IT" altLang="it-IT" baseline="0" dirty="0" err="1" smtClean="0"/>
              <a:t>Lending</a:t>
            </a:r>
            <a:r>
              <a:rPr lang="it-IT" altLang="it-IT" baseline="0" dirty="0" smtClean="0"/>
              <a:t>, rispettivamente lato richiedente e lato prestante.</a:t>
            </a:r>
            <a:endParaRPr lang="it-IT" altLang="it-IT" dirty="0" smtClean="0"/>
          </a:p>
          <a:p>
            <a:r>
              <a:rPr lang="it-IT" altLang="it-IT" dirty="0" smtClean="0"/>
              <a:t>Positivo il fatto che la maggior</a:t>
            </a:r>
            <a:r>
              <a:rPr lang="it-IT" altLang="it-IT" baseline="0" dirty="0" smtClean="0"/>
              <a:t> parte delle biblioteche offra il servizio DD sia in entrata che in uscita.</a:t>
            </a:r>
            <a:endParaRPr lang="it-IT" altLang="it-IT" dirty="0" smtClean="0"/>
          </a:p>
        </p:txBody>
      </p:sp>
      <p:sp>
        <p:nvSpPr>
          <p:cNvPr id="4" name="Segnaposto numero diapositiva 3"/>
          <p:cNvSpPr>
            <a:spLocks noGrp="1"/>
          </p:cNvSpPr>
          <p:nvPr>
            <p:ph type="sldNum" sz="quarter" idx="5"/>
          </p:nvPr>
        </p:nvSpPr>
        <p:spPr/>
        <p:txBody>
          <a:bodyPr/>
          <a:lstStyle/>
          <a:p>
            <a:pPr>
              <a:defRPr/>
            </a:pPr>
            <a:fld id="{086487CD-3C29-4F37-8743-9C4055259AD1}" type="slidenum">
              <a:rPr lang="it-IT" smtClean="0"/>
              <a:pPr>
                <a:defRPr/>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dirty="0" smtClean="0"/>
              <a:t>Nella maggior parte dei casi il servizio non è a pagamento,</a:t>
            </a:r>
            <a:r>
              <a:rPr lang="it-IT" altLang="it-IT" baseline="0" dirty="0" smtClean="0"/>
              <a:t> né per gli utenti né per le biblioteche.</a:t>
            </a:r>
          </a:p>
          <a:p>
            <a:r>
              <a:rPr lang="it-IT" altLang="it-IT" baseline="0" dirty="0" smtClean="0"/>
              <a:t>Qui vorremmo sottolineare uno dei punti di forza di NILDE, ovvero la reciproca gratuità degli scambi all’interno del network (salvo forti scompensi tra documenti richiesti e documenti forniti). Questo offre il vantaggio di non dover chiedere né calcolare preventivi per il servizio di riproduzione.</a:t>
            </a:r>
            <a:endParaRPr lang="it-IT" altLang="it-IT" dirty="0" smtClean="0"/>
          </a:p>
        </p:txBody>
      </p:sp>
      <p:sp>
        <p:nvSpPr>
          <p:cNvPr id="4" name="Segnaposto numero diapositiva 3"/>
          <p:cNvSpPr>
            <a:spLocks noGrp="1"/>
          </p:cNvSpPr>
          <p:nvPr>
            <p:ph type="sldNum" sz="quarter" idx="5"/>
          </p:nvPr>
        </p:nvSpPr>
        <p:spPr/>
        <p:txBody>
          <a:bodyPr/>
          <a:lstStyle/>
          <a:p>
            <a:pPr>
              <a:defRPr/>
            </a:pPr>
            <a:fld id="{B942388A-2CA2-450E-A96A-46AC2B69E55D}" type="slidenum">
              <a:rPr lang="it-IT" smtClean="0"/>
              <a:pPr>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ttangolo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lang="it-IT" smtClean="0"/>
              <a:t>Fare clic per modificare lo stile del titolo</a:t>
            </a:r>
            <a:endParaRPr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7" name="Segnaposto data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r>
              <a:rPr lang="it-IT" smtClean="0"/>
              <a:t>Roma, 12 Maggio 2017</a:t>
            </a:r>
            <a:endParaRPr lang="it-IT"/>
          </a:p>
        </p:txBody>
      </p:sp>
      <p:sp>
        <p:nvSpPr>
          <p:cNvPr id="10" name="Segnaposto piè di pagina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it-IT"/>
              <a:t>NILDE per la scuola e le biblioteche pubbliche</a:t>
            </a:r>
          </a:p>
        </p:txBody>
      </p:sp>
      <p:sp>
        <p:nvSpPr>
          <p:cNvPr id="11"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F8C10A4-B0C5-498D-A39F-F10AD787BE61}"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r>
              <a:rPr lang="it-IT" smtClean="0"/>
              <a:t>Roma, 12 Maggio 2017</a:t>
            </a:r>
            <a:endParaRPr lang="it-IT"/>
          </a:p>
        </p:txBody>
      </p:sp>
      <p:sp>
        <p:nvSpPr>
          <p:cNvPr id="5" name="Segnaposto piè di pagina 2"/>
          <p:cNvSpPr>
            <a:spLocks noGrp="1"/>
          </p:cNvSpPr>
          <p:nvPr>
            <p:ph type="ftr" sz="quarter" idx="11"/>
          </p:nvPr>
        </p:nvSpPr>
        <p:spPr/>
        <p:txBody>
          <a:bodyPr/>
          <a:lstStyle>
            <a:lvl1pPr>
              <a:defRPr/>
            </a:lvl1pPr>
          </a:lstStyle>
          <a:p>
            <a:pPr>
              <a:defRPr/>
            </a:pPr>
            <a:r>
              <a:rPr lang="it-IT"/>
              <a:t>NILDE per la scuola e le biblioteche pubbliche</a:t>
            </a:r>
          </a:p>
        </p:txBody>
      </p:sp>
      <p:sp>
        <p:nvSpPr>
          <p:cNvPr id="6" name="Segnaposto numero diapositiva 22"/>
          <p:cNvSpPr>
            <a:spLocks noGrp="1"/>
          </p:cNvSpPr>
          <p:nvPr>
            <p:ph type="sldNum" sz="quarter" idx="12"/>
          </p:nvPr>
        </p:nvSpPr>
        <p:spPr/>
        <p:txBody>
          <a:bodyPr/>
          <a:lstStyle>
            <a:lvl1pPr>
              <a:defRPr/>
            </a:lvl1pPr>
          </a:lstStyle>
          <a:p>
            <a:pPr>
              <a:defRPr/>
            </a:pPr>
            <a:fld id="{7D9614AF-323D-47F8-9C5C-2908DAD34DA1}" type="slidenum">
              <a:rPr lang="it-IT"/>
              <a:pPr>
                <a:defRPr/>
              </a:pPr>
              <a:t>‹N›</a:t>
            </a:fld>
            <a:endParaRPr lang="it-IT"/>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Rettangolo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olo verticale 1"/>
          <p:cNvSpPr>
            <a:spLocks noGrp="1"/>
          </p:cNvSpPr>
          <p:nvPr>
            <p:ph type="title" orient="vert"/>
          </p:nvPr>
        </p:nvSpPr>
        <p:spPr>
          <a:xfrm>
            <a:off x="6553200" y="609600"/>
            <a:ext cx="2057400" cy="55165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a:xfrm>
            <a:off x="6553200" y="6248400"/>
            <a:ext cx="2209800" cy="365125"/>
          </a:xfrm>
        </p:spPr>
        <p:txBody>
          <a:bodyPr/>
          <a:lstStyle>
            <a:lvl1pPr>
              <a:defRPr smtClean="0"/>
            </a:lvl1pPr>
          </a:lstStyle>
          <a:p>
            <a:pPr>
              <a:defRPr/>
            </a:pPr>
            <a:r>
              <a:rPr lang="it-IT" smtClean="0"/>
              <a:t>Roma, 12 Maggio 2017</a:t>
            </a:r>
            <a:endParaRPr lang="it-IT"/>
          </a:p>
        </p:txBody>
      </p:sp>
      <p:sp>
        <p:nvSpPr>
          <p:cNvPr id="8" name="Segnaposto piè di pagina 4"/>
          <p:cNvSpPr>
            <a:spLocks noGrp="1"/>
          </p:cNvSpPr>
          <p:nvPr>
            <p:ph type="ftr" sz="quarter" idx="11"/>
          </p:nvPr>
        </p:nvSpPr>
        <p:spPr>
          <a:xfrm>
            <a:off x="457200" y="6248400"/>
            <a:ext cx="5573713" cy="365125"/>
          </a:xfrm>
        </p:spPr>
        <p:txBody>
          <a:bodyPr/>
          <a:lstStyle>
            <a:lvl1pPr>
              <a:defRPr/>
            </a:lvl1pPr>
          </a:lstStyle>
          <a:p>
            <a:pPr>
              <a:defRPr/>
            </a:pPr>
            <a:r>
              <a:rPr lang="it-IT"/>
              <a:t>NILDE per la scuola e le biblioteche pubbliche</a:t>
            </a:r>
          </a:p>
        </p:txBody>
      </p:sp>
      <p:sp>
        <p:nvSpPr>
          <p:cNvPr id="9" name="Segnaposto numero diapositiva 5"/>
          <p:cNvSpPr>
            <a:spLocks noGrp="1"/>
          </p:cNvSpPr>
          <p:nvPr>
            <p:ph type="sldNum" sz="quarter" idx="12"/>
          </p:nvPr>
        </p:nvSpPr>
        <p:spPr>
          <a:xfrm rot="5400000">
            <a:off x="5989638" y="144462"/>
            <a:ext cx="533400" cy="244475"/>
          </a:xfrm>
        </p:spPr>
        <p:txBody>
          <a:bodyPr/>
          <a:lstStyle>
            <a:lvl1pPr>
              <a:defRPr/>
            </a:lvl1pPr>
          </a:lstStyle>
          <a:p>
            <a:pPr>
              <a:defRPr/>
            </a:pPr>
            <a:fld id="{C68EEC95-1F09-4DC4-BF20-719E581DB149}"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28600"/>
            <a:ext cx="8153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12775" y="1600200"/>
            <a:ext cx="40005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765675" y="1600200"/>
            <a:ext cx="40005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765675" y="3938588"/>
            <a:ext cx="40005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13"/>
          <p:cNvSpPr>
            <a:spLocks noGrp="1"/>
          </p:cNvSpPr>
          <p:nvPr>
            <p:ph type="dt" sz="half" idx="10"/>
          </p:nvPr>
        </p:nvSpPr>
        <p:spPr/>
        <p:txBody>
          <a:bodyPr/>
          <a:lstStyle>
            <a:lvl1pPr>
              <a:defRPr/>
            </a:lvl1pPr>
          </a:lstStyle>
          <a:p>
            <a:pPr>
              <a:defRPr/>
            </a:pPr>
            <a:r>
              <a:rPr lang="it-IT" smtClean="0"/>
              <a:t>Roma, 12 Maggio 2017</a:t>
            </a:r>
            <a:endParaRPr lang="it-IT"/>
          </a:p>
        </p:txBody>
      </p:sp>
      <p:sp>
        <p:nvSpPr>
          <p:cNvPr id="7" name="Segnaposto piè di pagina 2"/>
          <p:cNvSpPr>
            <a:spLocks noGrp="1"/>
          </p:cNvSpPr>
          <p:nvPr>
            <p:ph type="ftr" sz="quarter" idx="11"/>
          </p:nvPr>
        </p:nvSpPr>
        <p:spPr/>
        <p:txBody>
          <a:bodyPr/>
          <a:lstStyle>
            <a:lvl1pPr>
              <a:defRPr/>
            </a:lvl1pPr>
          </a:lstStyle>
          <a:p>
            <a:pPr>
              <a:defRPr/>
            </a:pPr>
            <a:r>
              <a:rPr lang="it-IT"/>
              <a:t>NILDE per la scuola e le biblioteche pubbliche</a:t>
            </a:r>
          </a:p>
        </p:txBody>
      </p:sp>
      <p:sp>
        <p:nvSpPr>
          <p:cNvPr id="8" name="Segnaposto numero diapositiva 22"/>
          <p:cNvSpPr>
            <a:spLocks noGrp="1"/>
          </p:cNvSpPr>
          <p:nvPr>
            <p:ph type="sldNum" sz="quarter" idx="12"/>
          </p:nvPr>
        </p:nvSpPr>
        <p:spPr/>
        <p:txBody>
          <a:bodyPr/>
          <a:lstStyle>
            <a:lvl1pPr>
              <a:defRPr/>
            </a:lvl1pPr>
          </a:lstStyle>
          <a:p>
            <a:pPr>
              <a:defRPr/>
            </a:pPr>
            <a:fld id="{D4D82E83-1800-41BE-A87D-B3C90240080D}" type="slidenum">
              <a:rPr lang="it-IT"/>
              <a:pPr>
                <a:defRPr/>
              </a:pPr>
              <a:t>‹N›</a:t>
            </a:fld>
            <a:endParaRPr lang="it-IT"/>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612648" y="1600200"/>
            <a:ext cx="81534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it-IT" smtClean="0"/>
              <a:t>Fare clic per modificare lo stile del titolo</a:t>
            </a:r>
            <a:endParaRPr lang="en-US"/>
          </a:p>
        </p:txBody>
      </p:sp>
      <p:sp>
        <p:nvSpPr>
          <p:cNvPr id="7" name="Segnaposto data 11"/>
          <p:cNvSpPr>
            <a:spLocks noGrp="1"/>
          </p:cNvSpPr>
          <p:nvPr>
            <p:ph type="dt" sz="half" idx="10"/>
          </p:nvPr>
        </p:nvSpPr>
        <p:spPr/>
        <p:txBody>
          <a:bodyPr/>
          <a:lstStyle>
            <a:lvl1pPr>
              <a:defRPr smtClean="0"/>
            </a:lvl1pPr>
          </a:lstStyle>
          <a:p>
            <a:pPr>
              <a:defRPr/>
            </a:pPr>
            <a:r>
              <a:rPr lang="it-IT" smtClean="0"/>
              <a:t>Roma, 12 Maggio 2017</a:t>
            </a:r>
            <a:endParaRPr lang="it-IT"/>
          </a:p>
        </p:txBody>
      </p:sp>
      <p:sp>
        <p:nvSpPr>
          <p:cNvPr id="8" name="Segnaposto numero diapositiva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8B4B952A-7292-4DEF-ABBD-671A1DB254BC}" type="slidenum">
              <a:rPr lang="it-IT"/>
              <a:pPr>
                <a:defRPr/>
              </a:pPr>
              <a:t>‹N›</a:t>
            </a:fld>
            <a:endParaRPr lang="it-IT"/>
          </a:p>
        </p:txBody>
      </p:sp>
      <p:sp>
        <p:nvSpPr>
          <p:cNvPr id="9" name="Segnaposto piè di pagina 13"/>
          <p:cNvSpPr>
            <a:spLocks noGrp="1"/>
          </p:cNvSpPr>
          <p:nvPr>
            <p:ph type="ftr" sz="quarter" idx="12"/>
          </p:nvPr>
        </p:nvSpPr>
        <p:spPr/>
        <p:txBody>
          <a:bodyPr/>
          <a:lstStyle>
            <a:lvl1pPr>
              <a:defRPr/>
            </a:lvl1pPr>
          </a:lstStyle>
          <a:p>
            <a:pPr>
              <a:defRPr/>
            </a:pPr>
            <a:r>
              <a:rPr lang="it-IT"/>
              <a:t>NILDE per la scuola e le biblioteche pubbliche</a:t>
            </a:r>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9" name="Segnaposto contenuto 8"/>
          <p:cNvSpPr>
            <a:spLocks noGrp="1"/>
          </p:cNvSpPr>
          <p:nvPr>
            <p:ph sz="quarter" idx="1"/>
          </p:nvPr>
        </p:nvSpPr>
        <p:spPr>
          <a:xfrm>
            <a:off x="609600" y="1589567"/>
            <a:ext cx="38862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Segnaposto contenuto 10"/>
          <p:cNvSpPr>
            <a:spLocks noGrp="1"/>
          </p:cNvSpPr>
          <p:nvPr>
            <p:ph sz="quarter" idx="2"/>
          </p:nvPr>
        </p:nvSpPr>
        <p:spPr>
          <a:xfrm>
            <a:off x="4844901" y="1589567"/>
            <a:ext cx="38862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7"/>
          <p:cNvSpPr>
            <a:spLocks noGrp="1"/>
          </p:cNvSpPr>
          <p:nvPr>
            <p:ph type="dt" sz="half" idx="10"/>
          </p:nvPr>
        </p:nvSpPr>
        <p:spPr/>
        <p:txBody>
          <a:bodyPr rtlCol="0"/>
          <a:lstStyle>
            <a:lvl1pPr>
              <a:defRPr smtClean="0"/>
            </a:lvl1pPr>
          </a:lstStyle>
          <a:p>
            <a:pPr>
              <a:defRPr/>
            </a:pPr>
            <a:r>
              <a:rPr lang="it-IT" smtClean="0"/>
              <a:t>Roma, 12 Maggio 2017</a:t>
            </a:r>
            <a:endParaRPr lang="it-IT"/>
          </a:p>
        </p:txBody>
      </p:sp>
      <p:sp>
        <p:nvSpPr>
          <p:cNvPr id="6" name="Segnaposto numero diapositiva 9"/>
          <p:cNvSpPr>
            <a:spLocks noGrp="1"/>
          </p:cNvSpPr>
          <p:nvPr>
            <p:ph type="sldNum" sz="quarter" idx="11"/>
          </p:nvPr>
        </p:nvSpPr>
        <p:spPr/>
        <p:txBody>
          <a:bodyPr rtlCol="0"/>
          <a:lstStyle>
            <a:lvl1pPr>
              <a:defRPr/>
            </a:lvl1pPr>
          </a:lstStyle>
          <a:p>
            <a:pPr>
              <a:defRPr/>
            </a:pPr>
            <a:fld id="{822CE5AB-5C9E-4765-B4E1-98B02A523423}" type="slidenum">
              <a:rPr lang="it-IT"/>
              <a:pPr>
                <a:defRPr/>
              </a:pPr>
              <a:t>‹N›</a:t>
            </a:fld>
            <a:endParaRPr lang="it-IT"/>
          </a:p>
        </p:txBody>
      </p:sp>
      <p:sp>
        <p:nvSpPr>
          <p:cNvPr id="7" name="Segnaposto piè di pagina 11"/>
          <p:cNvSpPr>
            <a:spLocks noGrp="1"/>
          </p:cNvSpPr>
          <p:nvPr>
            <p:ph type="ftr" sz="quarter" idx="12"/>
          </p:nvPr>
        </p:nvSpPr>
        <p:spPr/>
        <p:txBody>
          <a:bodyPr rtlCol="0"/>
          <a:lstStyle>
            <a:lvl1pPr>
              <a:defRPr/>
            </a:lvl1pPr>
          </a:lstStyle>
          <a:p>
            <a:pPr>
              <a:defRPr/>
            </a:pPr>
            <a:r>
              <a:rPr lang="it-IT"/>
              <a:t>NILDE per la scuola e le biblioteche pubbliche</a:t>
            </a:r>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lstStyle>
            <a:lvl1pPr>
              <a:defRPr/>
            </a:lvl1pPr>
          </a:lstStyle>
          <a:p>
            <a:r>
              <a:rPr lang="it-IT" smtClean="0"/>
              <a:t>Fare clic per modificare lo stile del titolo</a:t>
            </a:r>
            <a:endParaRPr lang="en-US"/>
          </a:p>
        </p:txBody>
      </p:sp>
      <p:sp>
        <p:nvSpPr>
          <p:cNvPr id="11" name="Segnaposto contenuto 10"/>
          <p:cNvSpPr>
            <a:spLocks noGrp="1"/>
          </p:cNvSpPr>
          <p:nvPr>
            <p:ph sz="quarter" idx="2"/>
          </p:nvPr>
        </p:nvSpPr>
        <p:spPr>
          <a:xfrm>
            <a:off x="609600" y="2438400"/>
            <a:ext cx="3886200" cy="3581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quarter" idx="4"/>
          </p:nvPr>
        </p:nvSpPr>
        <p:spPr>
          <a:xfrm>
            <a:off x="4800600" y="2438400"/>
            <a:ext cx="3886200" cy="3581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it-IT" smtClean="0"/>
              <a:t>Fare clic per modificare stili del testo dello schema</a:t>
            </a:r>
          </a:p>
        </p:txBody>
      </p:sp>
      <p:sp>
        <p:nvSpPr>
          <p:cNvPr id="7" name="Segnaposto data 9"/>
          <p:cNvSpPr>
            <a:spLocks noGrp="1"/>
          </p:cNvSpPr>
          <p:nvPr>
            <p:ph type="dt" sz="half" idx="10"/>
          </p:nvPr>
        </p:nvSpPr>
        <p:spPr/>
        <p:txBody>
          <a:bodyPr rtlCol="0"/>
          <a:lstStyle>
            <a:lvl1pPr>
              <a:defRPr smtClean="0"/>
            </a:lvl1pPr>
          </a:lstStyle>
          <a:p>
            <a:pPr>
              <a:defRPr/>
            </a:pPr>
            <a:r>
              <a:rPr lang="it-IT" smtClean="0"/>
              <a:t>Roma, 12 Maggio 2017</a:t>
            </a:r>
            <a:endParaRPr lang="it-IT"/>
          </a:p>
        </p:txBody>
      </p:sp>
      <p:sp>
        <p:nvSpPr>
          <p:cNvPr id="8" name="Segnaposto numero diapositiva 11"/>
          <p:cNvSpPr>
            <a:spLocks noGrp="1"/>
          </p:cNvSpPr>
          <p:nvPr>
            <p:ph type="sldNum" sz="quarter" idx="11"/>
          </p:nvPr>
        </p:nvSpPr>
        <p:spPr/>
        <p:txBody>
          <a:bodyPr rtlCol="0"/>
          <a:lstStyle>
            <a:lvl1pPr>
              <a:defRPr/>
            </a:lvl1pPr>
          </a:lstStyle>
          <a:p>
            <a:pPr>
              <a:defRPr/>
            </a:pPr>
            <a:fld id="{FCF280B3-7FBE-496D-97A9-1E9D4B2B8958}" type="slidenum">
              <a:rPr lang="it-IT"/>
              <a:pPr>
                <a:defRPr/>
              </a:pPr>
              <a:t>‹N›</a:t>
            </a:fld>
            <a:endParaRPr lang="it-IT"/>
          </a:p>
        </p:txBody>
      </p:sp>
      <p:sp>
        <p:nvSpPr>
          <p:cNvPr id="9" name="Segnaposto piè di pagina 13"/>
          <p:cNvSpPr>
            <a:spLocks noGrp="1"/>
          </p:cNvSpPr>
          <p:nvPr>
            <p:ph type="ftr" sz="quarter" idx="12"/>
          </p:nvPr>
        </p:nvSpPr>
        <p:spPr/>
        <p:txBody>
          <a:bodyPr rtlCol="0"/>
          <a:lstStyle>
            <a:lvl1pPr>
              <a:defRPr/>
            </a:lvl1pPr>
          </a:lstStyle>
          <a:p>
            <a:pPr>
              <a:defRPr/>
            </a:pPr>
            <a:r>
              <a:rPr lang="it-IT"/>
              <a:t>NILDE per la scuola e le biblioteche pubbliche</a:t>
            </a: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r>
              <a:rPr lang="it-IT" smtClean="0"/>
              <a:t>Roma, 12 Maggio 2017</a:t>
            </a:r>
            <a:endParaRPr lang="it-IT"/>
          </a:p>
        </p:txBody>
      </p:sp>
      <p:sp>
        <p:nvSpPr>
          <p:cNvPr id="4" name="Segnaposto piè di pagina 2"/>
          <p:cNvSpPr>
            <a:spLocks noGrp="1"/>
          </p:cNvSpPr>
          <p:nvPr>
            <p:ph type="ftr" sz="quarter" idx="11"/>
          </p:nvPr>
        </p:nvSpPr>
        <p:spPr/>
        <p:txBody>
          <a:bodyPr/>
          <a:lstStyle>
            <a:lvl1pPr>
              <a:defRPr/>
            </a:lvl1pPr>
          </a:lstStyle>
          <a:p>
            <a:pPr>
              <a:defRPr/>
            </a:pPr>
            <a:r>
              <a:rPr lang="it-IT"/>
              <a:t>NILDE per la scuola e le biblioteche pubbliche</a:t>
            </a:r>
          </a:p>
        </p:txBody>
      </p:sp>
      <p:sp>
        <p:nvSpPr>
          <p:cNvPr id="5" name="Segnaposto numero diapositiva 22"/>
          <p:cNvSpPr>
            <a:spLocks noGrp="1"/>
          </p:cNvSpPr>
          <p:nvPr>
            <p:ph type="sldNum" sz="quarter" idx="12"/>
          </p:nvPr>
        </p:nvSpPr>
        <p:spPr/>
        <p:txBody>
          <a:bodyPr/>
          <a:lstStyle>
            <a:lvl1pPr>
              <a:defRPr/>
            </a:lvl1pPr>
          </a:lstStyle>
          <a:p>
            <a:pPr>
              <a:defRPr/>
            </a:pPr>
            <a:fld id="{43215512-4EA0-407F-93F6-950F1BCB43E8}" type="slidenum">
              <a:rPr lang="it-IT"/>
              <a:pPr>
                <a:defRPr/>
              </a:pPr>
              <a:t>‹N›</a:t>
            </a:fld>
            <a:endParaRPr lang="it-IT"/>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smtClean="0"/>
            </a:lvl1pPr>
          </a:lstStyle>
          <a:p>
            <a:pPr>
              <a:defRPr/>
            </a:pPr>
            <a:r>
              <a:rPr lang="it-IT" smtClean="0"/>
              <a:t>Roma, 12 Maggio 2017</a:t>
            </a:r>
            <a:endParaRPr lang="it-IT"/>
          </a:p>
        </p:txBody>
      </p:sp>
      <p:sp>
        <p:nvSpPr>
          <p:cNvPr id="3" name="Segnaposto piè di pagina 2"/>
          <p:cNvSpPr>
            <a:spLocks noGrp="1"/>
          </p:cNvSpPr>
          <p:nvPr>
            <p:ph type="ftr" sz="quarter" idx="11"/>
          </p:nvPr>
        </p:nvSpPr>
        <p:spPr/>
        <p:txBody>
          <a:bodyPr/>
          <a:lstStyle>
            <a:lvl1pPr>
              <a:defRPr/>
            </a:lvl1pPr>
          </a:lstStyle>
          <a:p>
            <a:pPr>
              <a:defRPr/>
            </a:pPr>
            <a:r>
              <a:rPr lang="it-IT"/>
              <a:t>NILDE per la scuola e le biblioteche pubbliche</a:t>
            </a:r>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0E0315F-C8B1-4573-980F-4A7BD6EA88D5}" type="slidenum">
              <a:rPr lang="it-IT"/>
              <a:pPr>
                <a:defRPr/>
              </a:pPr>
              <a:t>‹N›</a:t>
            </a:fld>
            <a:endParaRPr lang="it-IT"/>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lstStyle>
            <a:lvl1pPr algn="l">
              <a:buNone/>
              <a:defRPr sz="4400" b="0"/>
            </a:lvl1pPr>
          </a:lstStyle>
          <a:p>
            <a:r>
              <a:rPr lang="it-IT" smtClean="0"/>
              <a:t>Fare clic per modificare lo stile del titolo</a:t>
            </a:r>
            <a:endParaRPr lang="en-US"/>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r>
              <a:rPr lang="it-IT" smtClean="0"/>
              <a:t>Roma, 12 Maggio 2017</a:t>
            </a:r>
            <a:endParaRPr lang="it-IT"/>
          </a:p>
        </p:txBody>
      </p:sp>
      <p:sp>
        <p:nvSpPr>
          <p:cNvPr id="6" name="Segnaposto piè di pagina 2"/>
          <p:cNvSpPr>
            <a:spLocks noGrp="1"/>
          </p:cNvSpPr>
          <p:nvPr>
            <p:ph type="ftr" sz="quarter" idx="11"/>
          </p:nvPr>
        </p:nvSpPr>
        <p:spPr/>
        <p:txBody>
          <a:bodyPr/>
          <a:lstStyle>
            <a:lvl1pPr>
              <a:defRPr/>
            </a:lvl1pPr>
          </a:lstStyle>
          <a:p>
            <a:pPr>
              <a:defRPr/>
            </a:pPr>
            <a:r>
              <a:rPr lang="it-IT"/>
              <a:t>NILDE per la scuola e le biblioteche pubbliche</a:t>
            </a:r>
          </a:p>
        </p:txBody>
      </p:sp>
      <p:sp>
        <p:nvSpPr>
          <p:cNvPr id="7" name="Segnaposto numero diapositiva 22"/>
          <p:cNvSpPr>
            <a:spLocks noGrp="1"/>
          </p:cNvSpPr>
          <p:nvPr>
            <p:ph type="sldNum" sz="quarter" idx="12"/>
          </p:nvPr>
        </p:nvSpPr>
        <p:spPr/>
        <p:txBody>
          <a:bodyPr/>
          <a:lstStyle>
            <a:lvl1pPr>
              <a:defRPr/>
            </a:lvl1pPr>
          </a:lstStyle>
          <a:p>
            <a:pPr>
              <a:defRPr/>
            </a:pPr>
            <a:fld id="{3348CB03-AEFB-4D35-9C92-60A40E2E5D4E}" type="slidenum">
              <a:rPr lang="it-IT"/>
              <a:pPr>
                <a:defRPr/>
              </a:pPr>
              <a:t>‹N›</a:t>
            </a:fld>
            <a:endParaRPr lang="it-IT"/>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ttangolo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ttangolo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ttangolo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it-IT" smtClean="0"/>
              <a:t>Fare clic per modificare stili del testo dello schema</a:t>
            </a:r>
          </a:p>
        </p:txBody>
      </p:sp>
      <p:sp>
        <p:nvSpPr>
          <p:cNvPr id="2" name="Titolo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11"/>
          <p:cNvSpPr>
            <a:spLocks noGrp="1"/>
          </p:cNvSpPr>
          <p:nvPr>
            <p:ph type="dt" sz="half" idx="10"/>
          </p:nvPr>
        </p:nvSpPr>
        <p:spPr>
          <a:xfrm>
            <a:off x="6248400" y="6248400"/>
            <a:ext cx="2667000" cy="365125"/>
          </a:xfrm>
        </p:spPr>
        <p:txBody>
          <a:bodyPr rtlCol="0"/>
          <a:lstStyle>
            <a:lvl1pPr>
              <a:defRPr smtClean="0"/>
            </a:lvl1pPr>
          </a:lstStyle>
          <a:p>
            <a:pPr>
              <a:defRPr/>
            </a:pPr>
            <a:r>
              <a:rPr lang="it-IT" smtClean="0"/>
              <a:t>Roma, 12 Maggio 2017</a:t>
            </a:r>
            <a:endParaRPr lang="it-IT"/>
          </a:p>
        </p:txBody>
      </p:sp>
      <p:sp>
        <p:nvSpPr>
          <p:cNvPr id="10" name="Segnaposto numero diapositiva 12"/>
          <p:cNvSpPr>
            <a:spLocks noGrp="1"/>
          </p:cNvSpPr>
          <p:nvPr>
            <p:ph type="sldNum" sz="quarter" idx="11"/>
          </p:nvPr>
        </p:nvSpPr>
        <p:spPr>
          <a:xfrm>
            <a:off x="0" y="4667250"/>
            <a:ext cx="1447800" cy="663575"/>
          </a:xfrm>
        </p:spPr>
        <p:txBody>
          <a:bodyPr rtlCol="0"/>
          <a:lstStyle>
            <a:lvl1pPr>
              <a:defRPr sz="2800"/>
            </a:lvl1pPr>
          </a:lstStyle>
          <a:p>
            <a:pPr>
              <a:defRPr/>
            </a:pPr>
            <a:fld id="{039C8559-213E-4331-B164-AD8E8290F2E6}" type="slidenum">
              <a:rPr lang="it-IT"/>
              <a:pPr>
                <a:defRPr/>
              </a:pPr>
              <a:t>‹N›</a:t>
            </a:fld>
            <a:endParaRPr lang="it-IT"/>
          </a:p>
        </p:txBody>
      </p:sp>
      <p:sp>
        <p:nvSpPr>
          <p:cNvPr id="11" name="Segnaposto piè di pagina 13"/>
          <p:cNvSpPr>
            <a:spLocks noGrp="1"/>
          </p:cNvSpPr>
          <p:nvPr>
            <p:ph type="ftr" sz="quarter" idx="12"/>
          </p:nvPr>
        </p:nvSpPr>
        <p:spPr>
          <a:xfrm>
            <a:off x="1600200" y="6248400"/>
            <a:ext cx="4572000" cy="365125"/>
          </a:xfrm>
        </p:spPr>
        <p:txBody>
          <a:bodyPr rtlCol="0"/>
          <a:lstStyle>
            <a:lvl1pPr>
              <a:defRPr/>
            </a:lvl1pPr>
          </a:lstStyle>
          <a:p>
            <a:pPr>
              <a:defRPr/>
            </a:pPr>
            <a:r>
              <a:rPr lang="it-IT"/>
              <a:t>NILDE per la scuola e le biblioteche pubbliche</a:t>
            </a:r>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Segnaposto testo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r>
              <a:rPr lang="it-IT" smtClean="0"/>
              <a:t>Roma, 12 Maggio 2017</a:t>
            </a:r>
            <a:endParaRPr lang="it-IT"/>
          </a:p>
        </p:txBody>
      </p:sp>
      <p:sp>
        <p:nvSpPr>
          <p:cNvPr id="3" name="Segnaposto piè di pagina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r>
              <a:rPr lang="it-IT"/>
              <a:t>NILDE per la scuola e le biblioteche pubbliche</a:t>
            </a:r>
          </a:p>
        </p:txBody>
      </p:sp>
      <p:sp>
        <p:nvSpPr>
          <p:cNvPr id="7" name="Rettangolo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ttangolo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ttangolo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egnaposto numero diapositiva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ED630EA-151B-4101-8186-18A7A37BA42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90" r:id="rId1"/>
    <p:sldLayoutId id="2147483985" r:id="rId2"/>
    <p:sldLayoutId id="2147483991" r:id="rId3"/>
    <p:sldLayoutId id="2147483992" r:id="rId4"/>
    <p:sldLayoutId id="2147483993" r:id="rId5"/>
    <p:sldLayoutId id="2147483986" r:id="rId6"/>
    <p:sldLayoutId id="2147483994" r:id="rId7"/>
    <p:sldLayoutId id="2147483987" r:id="rId8"/>
    <p:sldLayoutId id="2147483995" r:id="rId9"/>
    <p:sldLayoutId id="2147483988" r:id="rId10"/>
    <p:sldLayoutId id="2147483996" r:id="rId11"/>
    <p:sldLayoutId id="2147483989" r:id="rId12"/>
  </p:sldLayoutIdLst>
  <p:transition spd="slow">
    <p:pull/>
  </p:transition>
  <p:hf hdr="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Excel_97-2003_Worksheet12.xls"/><Relationship Id="rId3" Type="http://schemas.openxmlformats.org/officeDocument/2006/relationships/notesSlide" Target="../notesSlides/notesSlide10.xml"/><Relationship Id="rId7"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18.png"/><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Microsoft_Excel_97-2003_Worksheet14.xls"/><Relationship Id="rId3" Type="http://schemas.openxmlformats.org/officeDocument/2006/relationships/notesSlide" Target="../notesSlides/notesSlide11.xml"/><Relationship Id="rId7"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0.png"/><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oleObject" Target="../embeddings/Microsoft_Excel_97-2003_Worksheet15.xls"/><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3.png"/><Relationship Id="rId5" Type="http://schemas.openxmlformats.org/officeDocument/2006/relationships/oleObject" Target="../embeddings/Microsoft_Excel_97-2003_Worksheet16.xls"/><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Microsoft_Excel_97-2003_Worksheet18.xls"/><Relationship Id="rId3" Type="http://schemas.openxmlformats.org/officeDocument/2006/relationships/notesSlide" Target="../notesSlides/notesSlide14.xml"/><Relationship Id="rId7"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5.png"/><Relationship Id="rId5" Type="http://schemas.openxmlformats.org/officeDocument/2006/relationships/oleObject" Target="../embeddings/Microsoft_Excel_97-2003_Worksheet17.xls"/><Relationship Id="rId4" Type="http://schemas.openxmlformats.org/officeDocument/2006/relationships/oleObject" Target="../embeddings/oleObject17.bin"/><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Excel_97-2003_Worksheet20.xls"/><Relationship Id="rId3" Type="http://schemas.openxmlformats.org/officeDocument/2006/relationships/notesSlide" Target="../notesSlides/notesSlide15.xml"/><Relationship Id="rId7"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27.png"/><Relationship Id="rId5" Type="http://schemas.openxmlformats.org/officeDocument/2006/relationships/oleObject" Target="../embeddings/Microsoft_Excel_97-2003_Worksheet19.xls"/><Relationship Id="rId4" Type="http://schemas.openxmlformats.org/officeDocument/2006/relationships/oleObject" Target="../embeddings/oleObject19.bin"/><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Microsoft_Excel_97-2003_Worksheet22.xls"/><Relationship Id="rId3" Type="http://schemas.openxmlformats.org/officeDocument/2006/relationships/notesSlide" Target="../notesSlides/notesSlide16.xml"/><Relationship Id="rId7"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29.png"/><Relationship Id="rId5" Type="http://schemas.openxmlformats.org/officeDocument/2006/relationships/oleObject" Target="../embeddings/Microsoft_Excel_97-2003_Worksheet21.xls"/><Relationship Id="rId4" Type="http://schemas.openxmlformats.org/officeDocument/2006/relationships/oleObject" Target="../embeddings/oleObject21.bin"/><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Microsoft_Excel_97-2003_Worksheet24.xls"/><Relationship Id="rId3" Type="http://schemas.openxmlformats.org/officeDocument/2006/relationships/notesSlide" Target="../notesSlides/notesSlide17.xml"/><Relationship Id="rId7"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31.png"/><Relationship Id="rId5" Type="http://schemas.openxmlformats.org/officeDocument/2006/relationships/oleObject" Target="../embeddings/Microsoft_Excel_97-2003_Worksheet23.xls"/><Relationship Id="rId4" Type="http://schemas.openxmlformats.org/officeDocument/2006/relationships/oleObject" Target="../embeddings/oleObject23.bin"/><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nildeworld.bo.cnr.i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mynilde.blogspot.it/" TargetMode="External"/><Relationship Id="rId4" Type="http://schemas.openxmlformats.org/officeDocument/2006/relationships/hyperlink" Target="https://nilde.bo.cnr.it/subscriptions.ph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oleObject" Target="../embeddings/Microsoft_Excel_97-2003_Worksheet5.xls"/><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Excel_97-2003_Worksheet8.xls"/><Relationship Id="rId3" Type="http://schemas.openxmlformats.org/officeDocument/2006/relationships/notesSlide" Target="../notesSlides/notesSlide8.xml"/><Relationship Id="rId7"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oleObject" Target="../embeddings/Microsoft_Excel_97-2003_Worksheet7.xls"/><Relationship Id="rId4" Type="http://schemas.openxmlformats.org/officeDocument/2006/relationships/oleObject" Target="../embeddings/oleObject7.bin"/><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Excel_97-2003_Worksheet10.xls"/><Relationship Id="rId3" Type="http://schemas.openxmlformats.org/officeDocument/2006/relationships/notesSlide" Target="../notesSlides/notesSlide9.xml"/><Relationship Id="rId7"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16.png"/><Relationship Id="rId5" Type="http://schemas.openxmlformats.org/officeDocument/2006/relationships/oleObject" Target="../embeddings/Microsoft_Excel_97-2003_Worksheet9.xls"/><Relationship Id="rId4" Type="http://schemas.openxmlformats.org/officeDocument/2006/relationships/oleObject" Target="../embeddings/oleObject9.bin"/><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eaLnBrk="1" fontAlgn="auto" hangingPunct="1">
              <a:spcAft>
                <a:spcPts val="0"/>
              </a:spcAft>
              <a:defRPr/>
            </a:pPr>
            <a:r>
              <a:rPr lang="it-IT" i="1" dirty="0"/>
              <a:t>L'unione fa la forza nella diversità</a:t>
            </a:r>
            <a:r>
              <a:rPr lang="it-IT" i="1" dirty="0" smtClean="0"/>
              <a:t>?</a:t>
            </a:r>
            <a:br>
              <a:rPr lang="it-IT" i="1" dirty="0" smtClean="0"/>
            </a:br>
            <a:r>
              <a:rPr lang="it-IT" sz="2400" i="1" cap="none" dirty="0"/>
              <a:t>N</a:t>
            </a:r>
            <a:r>
              <a:rPr lang="it-IT" sz="2400" i="1" cap="none" dirty="0" smtClean="0"/>
              <a:t>uove frontiere di cooperazione </a:t>
            </a:r>
            <a:r>
              <a:rPr lang="it-IT" sz="2400" i="1" cap="none" dirty="0" smtClean="0"/>
              <a:t>nel </a:t>
            </a:r>
            <a:r>
              <a:rPr lang="it-IT" sz="2400" i="1" cap="none" dirty="0" smtClean="0"/>
              <a:t>network NILDE</a:t>
            </a:r>
            <a:endParaRPr lang="it-IT" sz="2400" cap="none" dirty="0"/>
          </a:p>
        </p:txBody>
      </p:sp>
      <p:sp>
        <p:nvSpPr>
          <p:cNvPr id="3" name="Sottotitolo 2"/>
          <p:cNvSpPr>
            <a:spLocks noGrp="1"/>
          </p:cNvSpPr>
          <p:nvPr>
            <p:ph type="subTitle" idx="1"/>
          </p:nvPr>
        </p:nvSpPr>
        <p:spPr>
          <a:xfrm>
            <a:off x="2362200" y="6049963"/>
            <a:ext cx="6705600" cy="685800"/>
          </a:xfrm>
        </p:spPr>
        <p:txBody>
          <a:bodyPr>
            <a:normAutofit/>
          </a:bodyPr>
          <a:lstStyle/>
          <a:p>
            <a:pPr eaLnBrk="1" fontAlgn="auto" hangingPunct="1">
              <a:spcAft>
                <a:spcPts val="0"/>
              </a:spcAft>
              <a:buFont typeface="Wingdings"/>
              <a:buNone/>
              <a:defRPr/>
            </a:pPr>
            <a:r>
              <a:rPr lang="it-IT" sz="1600" dirty="0" smtClean="0"/>
              <a:t>Laura </a:t>
            </a:r>
            <a:r>
              <a:rPr lang="it-IT" sz="1600" dirty="0" err="1" smtClean="0"/>
              <a:t>Ghisoni</a:t>
            </a:r>
            <a:r>
              <a:rPr lang="it-IT" sz="1600" dirty="0" smtClean="0"/>
              <a:t> (Biblioteca Comunale Passerini-Landi), Giulio Marconi (ENEA)</a:t>
            </a:r>
            <a:endParaRPr lang="it-IT" sz="1600" dirty="0"/>
          </a:p>
        </p:txBody>
      </p:sp>
      <p:sp>
        <p:nvSpPr>
          <p:cNvPr id="9220" name="Segnaposto numero diapositiva 8"/>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45F1B7E6-7D0D-4845-863C-20E2E594E444}" type="slidenum">
              <a:rPr lang="it-IT" altLang="it-IT" smtClean="0">
                <a:cs typeface="Arial" charset="0"/>
              </a:rPr>
              <a:pPr fontAlgn="base">
                <a:spcBef>
                  <a:spcPct val="0"/>
                </a:spcBef>
                <a:spcAft>
                  <a:spcPct val="0"/>
                </a:spcAft>
              </a:pPr>
              <a:t>1</a:t>
            </a:fld>
            <a:endParaRPr lang="it-IT" altLang="it-IT" smtClean="0">
              <a:cs typeface="Arial" charset="0"/>
            </a:endParaRPr>
          </a:p>
        </p:txBody>
      </p:sp>
      <p:pic>
        <p:nvPicPr>
          <p:cNvPr id="9221" name="Immagine 5"/>
          <p:cNvPicPr>
            <a:picLocks noChangeAspect="1"/>
          </p:cNvPicPr>
          <p:nvPr/>
        </p:nvPicPr>
        <p:blipFill>
          <a:blip r:embed="rId3" cstate="print"/>
          <a:srcRect/>
          <a:stretch>
            <a:fillRect/>
          </a:stretch>
        </p:blipFill>
        <p:spPr bwMode="auto">
          <a:xfrm>
            <a:off x="4500563" y="604838"/>
            <a:ext cx="3810000" cy="1905000"/>
          </a:xfrm>
          <a:prstGeom prst="rect">
            <a:avLst/>
          </a:prstGeom>
          <a:noFill/>
          <a:ln w="9525">
            <a:noFill/>
            <a:miter lim="800000"/>
            <a:headEnd/>
            <a:tailEnd/>
          </a:ln>
        </p:spPr>
      </p:pic>
      <p:sp>
        <p:nvSpPr>
          <p:cNvPr id="4" name="Segnaposto data 3"/>
          <p:cNvSpPr>
            <a:spLocks noGrp="1"/>
          </p:cNvSpPr>
          <p:nvPr>
            <p:ph type="dt" sz="quarter" idx="10"/>
          </p:nvPr>
        </p:nvSpPr>
        <p:spPr/>
        <p:txBody>
          <a:bodyPr/>
          <a:lstStyle/>
          <a:p>
            <a:pPr>
              <a:defRPr/>
            </a:pPr>
            <a:r>
              <a:rPr lang="it-IT" sz="1600" dirty="0"/>
              <a:t>Roma, </a:t>
            </a:r>
          </a:p>
          <a:p>
            <a:pPr>
              <a:defRPr/>
            </a:pPr>
            <a:r>
              <a:rPr lang="it-IT" sz="1600" dirty="0"/>
              <a:t>12 Maggio 2017</a:t>
            </a:r>
          </a:p>
        </p:txBody>
      </p:sp>
      <p:sp>
        <p:nvSpPr>
          <p:cNvPr id="5" name="Segnaposto piè di pagina 4"/>
          <p:cNvSpPr>
            <a:spLocks noGrp="1"/>
          </p:cNvSpPr>
          <p:nvPr>
            <p:ph type="ftr" sz="quarter" idx="11"/>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pPr algn="ctr"/>
            <a:r>
              <a:rPr lang="it-IT" altLang="it-IT" smtClean="0"/>
              <a:t>I canali</a:t>
            </a:r>
          </a:p>
        </p:txBody>
      </p:sp>
      <p:graphicFrame>
        <p:nvGraphicFramePr>
          <p:cNvPr id="18435" name="Segnaposto contenuto 9"/>
          <p:cNvGraphicFramePr>
            <a:graphicFrameLocks noGrp="1"/>
          </p:cNvGraphicFramePr>
          <p:nvPr>
            <p:ph sz="quarter" idx="2"/>
          </p:nvPr>
        </p:nvGraphicFramePr>
        <p:xfrm>
          <a:off x="558800" y="2387600"/>
          <a:ext cx="3987800" cy="3683000"/>
        </p:xfrm>
        <a:graphic>
          <a:graphicData uri="http://schemas.openxmlformats.org/presentationml/2006/ole">
            <mc:AlternateContent xmlns:mc="http://schemas.openxmlformats.org/markup-compatibility/2006">
              <mc:Choice xmlns:v="urn:schemas-microsoft-com:vml" Requires="v">
                <p:oleObj spid="_x0000_s18523" r:id="rId5" imgW="3987130" imgH="3682303" progId="Excel.Chart.8">
                  <p:embed/>
                </p:oleObj>
              </mc:Choice>
              <mc:Fallback>
                <p:oleObj r:id="rId5" imgW="3987130" imgH="3682303" progId="Excel.Chart.8">
                  <p:embed/>
                  <p:pic>
                    <p:nvPicPr>
                      <p:cNvPr id="0" name="Segnaposto contenuto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2387600"/>
                        <a:ext cx="398780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Segnaposto contenuto 10"/>
          <p:cNvGraphicFramePr>
            <a:graphicFrameLocks noGrp="1"/>
          </p:cNvGraphicFramePr>
          <p:nvPr>
            <p:ph sz="quarter" idx="4"/>
          </p:nvPr>
        </p:nvGraphicFramePr>
        <p:xfrm>
          <a:off x="4749800" y="2387600"/>
          <a:ext cx="3987800" cy="3683000"/>
        </p:xfrm>
        <a:graphic>
          <a:graphicData uri="http://schemas.openxmlformats.org/presentationml/2006/ole">
            <mc:AlternateContent xmlns:mc="http://schemas.openxmlformats.org/markup-compatibility/2006">
              <mc:Choice xmlns:v="urn:schemas-microsoft-com:vml" Requires="v">
                <p:oleObj spid="_x0000_s18524" r:id="rId8" imgW="3987130" imgH="3682303" progId="Excel.Chart.8">
                  <p:embed/>
                </p:oleObj>
              </mc:Choice>
              <mc:Fallback>
                <p:oleObj r:id="rId8" imgW="3987130" imgH="3682303" progId="Excel.Chart.8">
                  <p:embed/>
                  <p:pic>
                    <p:nvPicPr>
                      <p:cNvPr id="0" name="Segnaposto contenuto 10"/>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9800" y="2387600"/>
                        <a:ext cx="398780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Segnaposto testo 4"/>
          <p:cNvSpPr>
            <a:spLocks noGrp="1"/>
          </p:cNvSpPr>
          <p:nvPr>
            <p:ph type="body" sz="quarter" idx="1"/>
          </p:nvPr>
        </p:nvSpPr>
        <p:spPr>
          <a:xfrm>
            <a:off x="609600" y="1752600"/>
            <a:ext cx="3886200" cy="639763"/>
          </a:xfrm>
        </p:spPr>
        <p:txBody>
          <a:bodyPr/>
          <a:lstStyle/>
          <a:p>
            <a:pPr algn="ctr"/>
            <a:r>
              <a:rPr lang="it-IT" altLang="it-IT" smtClean="0"/>
              <a:t>Borrowing</a:t>
            </a:r>
          </a:p>
        </p:txBody>
      </p:sp>
      <p:sp>
        <p:nvSpPr>
          <p:cNvPr id="6" name="Segnaposto testo 5"/>
          <p:cNvSpPr>
            <a:spLocks noGrp="1"/>
          </p:cNvSpPr>
          <p:nvPr>
            <p:ph type="body" sz="quarter" idx="3"/>
          </p:nvPr>
        </p:nvSpPr>
        <p:spPr>
          <a:xfrm>
            <a:off x="4800600" y="1752600"/>
            <a:ext cx="3886200" cy="639763"/>
          </a:xfrm>
        </p:spPr>
        <p:txBody>
          <a:bodyPr/>
          <a:lstStyle/>
          <a:p>
            <a:pPr algn="ctr">
              <a:defRPr/>
            </a:pPr>
            <a:r>
              <a:rPr lang="it-IT" dirty="0" err="1" smtClean="0"/>
              <a:t>Lending</a:t>
            </a:r>
            <a:endParaRPr lang="it-IT" dirty="0"/>
          </a:p>
        </p:txBody>
      </p:sp>
      <p:sp>
        <p:nvSpPr>
          <p:cNvPr id="7" name="Segnaposto data 6"/>
          <p:cNvSpPr>
            <a:spLocks noGrp="1"/>
          </p:cNvSpPr>
          <p:nvPr>
            <p:ph type="dt" sz="quarter" idx="10"/>
          </p:nvPr>
        </p:nvSpPr>
        <p:spPr/>
        <p:txBody>
          <a:bodyPr/>
          <a:lstStyle/>
          <a:p>
            <a:pPr>
              <a:defRPr/>
            </a:pPr>
            <a:r>
              <a:rPr lang="it-IT"/>
              <a:t>Roma, 12 Maggio 2017</a:t>
            </a:r>
          </a:p>
        </p:txBody>
      </p:sp>
      <p:sp>
        <p:nvSpPr>
          <p:cNvPr id="8" name="Segnaposto numero diapositiva 7"/>
          <p:cNvSpPr>
            <a:spLocks noGrp="1"/>
          </p:cNvSpPr>
          <p:nvPr>
            <p:ph type="sldNum" sz="quarter" idx="11"/>
          </p:nvPr>
        </p:nvSpPr>
        <p:spPr/>
        <p:txBody>
          <a:bodyPr>
            <a:normAutofit fontScale="85000" lnSpcReduction="20000"/>
          </a:bodyPr>
          <a:lstStyle/>
          <a:p>
            <a:pPr>
              <a:defRPr/>
            </a:pPr>
            <a:fld id="{4EF0F04B-ED1E-4167-B1AB-7E2A8513B5CE}" type="slidenum">
              <a:rPr lang="it-IT" smtClean="0"/>
              <a:pPr>
                <a:defRPr/>
              </a:pPr>
              <a:t>10</a:t>
            </a:fld>
            <a:endParaRPr lang="it-IT"/>
          </a:p>
        </p:txBody>
      </p:sp>
      <p:sp>
        <p:nvSpPr>
          <p:cNvPr id="9" name="Segnaposto piè di pagina 8"/>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pPr algn="ctr"/>
            <a:r>
              <a:rPr lang="it-IT" altLang="it-IT" smtClean="0"/>
              <a:t>Tipologia di utenti e di richieste</a:t>
            </a:r>
          </a:p>
        </p:txBody>
      </p:sp>
      <p:graphicFrame>
        <p:nvGraphicFramePr>
          <p:cNvPr id="19459" name="Segnaposto contenuto 7"/>
          <p:cNvGraphicFramePr>
            <a:graphicFrameLocks noGrp="1"/>
          </p:cNvGraphicFramePr>
          <p:nvPr>
            <p:ph sz="quarter" idx="1"/>
          </p:nvPr>
        </p:nvGraphicFramePr>
        <p:xfrm>
          <a:off x="558800" y="1538288"/>
          <a:ext cx="3987800" cy="4673600"/>
        </p:xfrm>
        <a:graphic>
          <a:graphicData uri="http://schemas.openxmlformats.org/presentationml/2006/ole">
            <mc:AlternateContent xmlns:mc="http://schemas.openxmlformats.org/markup-compatibility/2006">
              <mc:Choice xmlns:v="urn:schemas-microsoft-com:vml" Requires="v">
                <p:oleObj spid="_x0000_s19547" r:id="rId5" imgW="3987130" imgH="4676037" progId="Excel.Chart.8">
                  <p:embed/>
                </p:oleObj>
              </mc:Choice>
              <mc:Fallback>
                <p:oleObj r:id="rId5" imgW="3987130" imgH="4676037" progId="Excel.Chart.8">
                  <p:embed/>
                  <p:pic>
                    <p:nvPicPr>
                      <p:cNvPr id="0" name="Segnaposto contenuto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Segnaposto contenuto 8"/>
          <p:cNvGraphicFramePr>
            <a:graphicFrameLocks noGrp="1"/>
          </p:cNvGraphicFramePr>
          <p:nvPr>
            <p:ph sz="quarter" idx="2"/>
          </p:nvPr>
        </p:nvGraphicFramePr>
        <p:xfrm>
          <a:off x="4794250" y="1538288"/>
          <a:ext cx="3987800" cy="4673600"/>
        </p:xfrm>
        <a:graphic>
          <a:graphicData uri="http://schemas.openxmlformats.org/presentationml/2006/ole">
            <mc:AlternateContent xmlns:mc="http://schemas.openxmlformats.org/markup-compatibility/2006">
              <mc:Choice xmlns:v="urn:schemas-microsoft-com:vml" Requires="v">
                <p:oleObj spid="_x0000_s19548" r:id="rId8" imgW="3993226" imgH="4676037" progId="Excel.Chart.8">
                  <p:embed/>
                </p:oleObj>
              </mc:Choice>
              <mc:Fallback>
                <p:oleObj r:id="rId8" imgW="3993226" imgH="4676037" progId="Excel.Chart.8">
                  <p:embed/>
                  <p:pic>
                    <p:nvPicPr>
                      <p:cNvPr id="0" name="Segnaposto contenuto 8"/>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egnaposto data 4"/>
          <p:cNvSpPr>
            <a:spLocks noGrp="1"/>
          </p:cNvSpPr>
          <p:nvPr>
            <p:ph type="dt" sz="quarter" idx="10"/>
          </p:nvPr>
        </p:nvSpPr>
        <p:spPr/>
        <p:txBody>
          <a:bodyPr/>
          <a:lstStyle/>
          <a:p>
            <a:pPr>
              <a:defRPr/>
            </a:pPr>
            <a:r>
              <a:rPr lang="it-IT"/>
              <a:t>Roma, 12 Maggio 2017</a:t>
            </a:r>
          </a:p>
        </p:txBody>
      </p:sp>
      <p:sp>
        <p:nvSpPr>
          <p:cNvPr id="6" name="Segnaposto numero diapositiva 5"/>
          <p:cNvSpPr>
            <a:spLocks noGrp="1"/>
          </p:cNvSpPr>
          <p:nvPr>
            <p:ph type="sldNum" sz="quarter" idx="11"/>
          </p:nvPr>
        </p:nvSpPr>
        <p:spPr/>
        <p:txBody>
          <a:bodyPr>
            <a:normAutofit fontScale="85000" lnSpcReduction="20000"/>
          </a:bodyPr>
          <a:lstStyle/>
          <a:p>
            <a:pPr>
              <a:defRPr/>
            </a:pPr>
            <a:fld id="{A7C02FDA-9DE5-463F-81D6-F0B0CE2D435C}" type="slidenum">
              <a:rPr lang="it-IT" smtClean="0"/>
              <a:pPr>
                <a:defRPr/>
              </a:pPr>
              <a:t>11</a:t>
            </a:fld>
            <a:endParaRPr lang="it-IT"/>
          </a:p>
        </p:txBody>
      </p:sp>
      <p:sp>
        <p:nvSpPr>
          <p:cNvPr id="7" name="Segnaposto piè di pagina 6"/>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612775" y="228600"/>
            <a:ext cx="8153400" cy="990600"/>
          </a:xfrm>
        </p:spPr>
        <p:txBody>
          <a:bodyPr/>
          <a:lstStyle/>
          <a:p>
            <a:pPr algn="ctr"/>
            <a:r>
              <a:rPr lang="it-IT" altLang="it-IT" sz="2200" smtClean="0"/>
              <a:t>Quali cataloghi consulti maggiormente per localizzare i documenti richiesti dagli utenti e non presenti nella tua biblioteca?</a:t>
            </a:r>
          </a:p>
        </p:txBody>
      </p:sp>
      <p:graphicFrame>
        <p:nvGraphicFramePr>
          <p:cNvPr id="20483" name="Segnaposto contenuto 6"/>
          <p:cNvGraphicFramePr>
            <a:graphicFrameLocks noGrp="1"/>
          </p:cNvGraphicFramePr>
          <p:nvPr>
            <p:ph sz="quarter" idx="1"/>
          </p:nvPr>
        </p:nvGraphicFramePr>
        <p:xfrm>
          <a:off x="561975" y="1549400"/>
          <a:ext cx="8255000" cy="4597400"/>
        </p:xfrm>
        <a:graphic>
          <a:graphicData uri="http://schemas.openxmlformats.org/presentationml/2006/ole">
            <mc:AlternateContent xmlns:mc="http://schemas.openxmlformats.org/markup-compatibility/2006">
              <mc:Choice xmlns:v="urn:schemas-microsoft-com:vml" Requires="v">
                <p:oleObj spid="_x0000_s20526" r:id="rId5" imgW="8254699" imgH="4596782" progId="Excel.Chart.8">
                  <p:embed/>
                </p:oleObj>
              </mc:Choice>
              <mc:Fallback>
                <p:oleObj r:id="rId5" imgW="8254699" imgH="4596782" progId="Excel.Chart.8">
                  <p:embed/>
                  <p:pic>
                    <p:nvPicPr>
                      <p:cNvPr id="0" name="Segnaposto contenuto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1549400"/>
                        <a:ext cx="8255000"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egnaposto data 3"/>
          <p:cNvSpPr>
            <a:spLocks noGrp="1"/>
          </p:cNvSpPr>
          <p:nvPr>
            <p:ph type="dt" sz="quarter" idx="4294967295"/>
          </p:nvPr>
        </p:nvSpPr>
        <p:spPr>
          <a:xfrm>
            <a:off x="6096000" y="6248400"/>
            <a:ext cx="2667000" cy="365125"/>
          </a:xfrm>
        </p:spPr>
        <p:txBody>
          <a:bodyPr/>
          <a:lstStyle/>
          <a:p>
            <a:pPr>
              <a:defRPr/>
            </a:pPr>
            <a:r>
              <a:rPr lang="it-IT"/>
              <a:t>Roma, 12 Maggio 2017</a:t>
            </a:r>
          </a:p>
        </p:txBody>
      </p:sp>
      <p:sp>
        <p:nvSpPr>
          <p:cNvPr id="5" name="Segnaposto piè di pagina 4"/>
          <p:cNvSpPr>
            <a:spLocks noGrp="1"/>
          </p:cNvSpPr>
          <p:nvPr>
            <p:ph type="ftr" sz="quarter" idx="4294967295"/>
          </p:nvPr>
        </p:nvSpPr>
        <p:spPr>
          <a:xfrm>
            <a:off x="609600" y="6248400"/>
            <a:ext cx="5421313" cy="365125"/>
          </a:xfrm>
        </p:spPr>
        <p:txBody>
          <a:bodyPr/>
          <a:lstStyle/>
          <a:p>
            <a:pPr>
              <a:defRPr/>
            </a:pPr>
            <a:r>
              <a:rPr lang="it-IT" smtClean="0"/>
              <a:t>NILDE per la scuola e le biblioteche pubbliche</a:t>
            </a:r>
            <a:endParaRPr lang="it-IT"/>
          </a:p>
        </p:txBody>
      </p:sp>
      <p:sp>
        <p:nvSpPr>
          <p:cNvPr id="6" name="Segnaposto numero diapositiva 5"/>
          <p:cNvSpPr>
            <a:spLocks noGrp="1"/>
          </p:cNvSpPr>
          <p:nvPr>
            <p:ph type="sldNum" sz="quarter" idx="4294967295"/>
          </p:nvPr>
        </p:nvSpPr>
        <p:spPr>
          <a:xfrm>
            <a:off x="0" y="1271588"/>
            <a:ext cx="533400" cy="244475"/>
          </a:xfrm>
        </p:spPr>
        <p:txBody>
          <a:bodyPr>
            <a:normAutofit fontScale="85000" lnSpcReduction="20000"/>
          </a:bodyPr>
          <a:lstStyle/>
          <a:p>
            <a:pPr>
              <a:defRPr/>
            </a:pPr>
            <a:fld id="{CC831BFD-6020-4E24-9A3A-46615C2D4A75}" type="slidenum">
              <a:rPr lang="it-IT" smtClean="0"/>
              <a:pPr>
                <a:defRPr/>
              </a:pPr>
              <a:t>12</a:t>
            </a:fld>
            <a:endParaRPr lang="it-IT"/>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6"/>
          <p:cNvSpPr>
            <a:spLocks noGrp="1"/>
          </p:cNvSpPr>
          <p:nvPr>
            <p:ph type="title"/>
          </p:nvPr>
        </p:nvSpPr>
        <p:spPr/>
        <p:txBody>
          <a:bodyPr/>
          <a:lstStyle/>
          <a:p>
            <a:pPr algn="ctr"/>
            <a:r>
              <a:rPr lang="it-IT" altLang="it-IT" sz="3000" smtClean="0"/>
              <a:t>Quale strumento utilizzi per la gestione del servizio e la registrazione delle richieste?</a:t>
            </a:r>
          </a:p>
        </p:txBody>
      </p:sp>
      <p:graphicFrame>
        <p:nvGraphicFramePr>
          <p:cNvPr id="21507" name="Segnaposto contenuto 9"/>
          <p:cNvGraphicFramePr>
            <a:graphicFrameLocks noGrp="1"/>
          </p:cNvGraphicFramePr>
          <p:nvPr>
            <p:ph sz="quarter" idx="1"/>
          </p:nvPr>
        </p:nvGraphicFramePr>
        <p:xfrm>
          <a:off x="558800" y="1538288"/>
          <a:ext cx="3987800" cy="4673600"/>
        </p:xfrm>
        <a:graphic>
          <a:graphicData uri="http://schemas.openxmlformats.org/presentationml/2006/ole">
            <mc:AlternateContent xmlns:mc="http://schemas.openxmlformats.org/markup-compatibility/2006">
              <mc:Choice xmlns:v="urn:schemas-microsoft-com:vml" Requires="v">
                <p:oleObj spid="_x0000_s21550" r:id="rId5" imgW="3987130" imgH="4676037" progId="Excel.Chart.8">
                  <p:embed/>
                </p:oleObj>
              </mc:Choice>
              <mc:Fallback>
                <p:oleObj r:id="rId5" imgW="3987130" imgH="4676037" progId="Excel.Chart.8">
                  <p:embed/>
                  <p:pic>
                    <p:nvPicPr>
                      <p:cNvPr id="0" name="Segnaposto contenuto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egnaposto data 3"/>
          <p:cNvSpPr>
            <a:spLocks noGrp="1"/>
          </p:cNvSpPr>
          <p:nvPr>
            <p:ph type="dt" sz="quarter" idx="10"/>
          </p:nvPr>
        </p:nvSpPr>
        <p:spPr/>
        <p:txBody>
          <a:bodyPr/>
          <a:lstStyle/>
          <a:p>
            <a:pPr>
              <a:defRPr/>
            </a:pPr>
            <a:r>
              <a:rPr lang="it-IT"/>
              <a:t>Roma, 12 Maggio 2017</a:t>
            </a:r>
          </a:p>
        </p:txBody>
      </p:sp>
      <p:sp>
        <p:nvSpPr>
          <p:cNvPr id="6" name="Segnaposto numero diapositiva 5"/>
          <p:cNvSpPr>
            <a:spLocks noGrp="1"/>
          </p:cNvSpPr>
          <p:nvPr>
            <p:ph type="sldNum" sz="quarter" idx="11"/>
          </p:nvPr>
        </p:nvSpPr>
        <p:spPr/>
        <p:txBody>
          <a:bodyPr>
            <a:normAutofit fontScale="85000" lnSpcReduction="20000"/>
          </a:bodyPr>
          <a:lstStyle/>
          <a:p>
            <a:pPr>
              <a:defRPr/>
            </a:pPr>
            <a:fld id="{8C0518E8-4974-453B-A41E-F7AC3CBB7097}" type="slidenum">
              <a:rPr lang="it-IT" smtClean="0"/>
              <a:pPr>
                <a:defRPr/>
              </a:pPr>
              <a:t>13</a:t>
            </a:fld>
            <a:endParaRPr lang="it-IT"/>
          </a:p>
        </p:txBody>
      </p:sp>
      <p:sp>
        <p:nvSpPr>
          <p:cNvPr id="5" name="Segnaposto piè di pagina 4"/>
          <p:cNvSpPr>
            <a:spLocks noGrp="1"/>
          </p:cNvSpPr>
          <p:nvPr>
            <p:ph type="ftr" sz="quarter" idx="12"/>
          </p:nvPr>
        </p:nvSpPr>
        <p:spPr/>
        <p:txBody>
          <a:bodyPr/>
          <a:lstStyle/>
          <a:p>
            <a:pPr>
              <a:defRPr/>
            </a:pPr>
            <a:r>
              <a:rPr lang="it-IT" smtClean="0"/>
              <a:t>NILDE per la scuola e le biblioteche pubbliche</a:t>
            </a:r>
            <a:endParaRPr lang="it-IT"/>
          </a:p>
        </p:txBody>
      </p:sp>
      <p:pic>
        <p:nvPicPr>
          <p:cNvPr id="21511" name="Picture 2" descr="C:\Users\utente\Desktop\Cattura.JPG"/>
          <p:cNvPicPr>
            <a:picLocks noGrp="1" noChangeAspect="1" noChangeArrowheads="1"/>
          </p:cNvPicPr>
          <p:nvPr>
            <p:ph sz="quarter" idx="2"/>
          </p:nvPr>
        </p:nvPicPr>
        <p:blipFill>
          <a:blip r:embed="rId7" cstate="print"/>
          <a:srcRect/>
          <a:stretch>
            <a:fillRect/>
          </a:stretch>
        </p:blipFill>
        <p:spPr>
          <a:xfrm>
            <a:off x="4845050" y="3213100"/>
            <a:ext cx="4125913" cy="1404938"/>
          </a:xfrm>
          <a:noFill/>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algn="ctr"/>
            <a:r>
              <a:rPr lang="it-IT" altLang="it-IT" smtClean="0"/>
              <a:t>Numero di scambi e ambito</a:t>
            </a:r>
          </a:p>
        </p:txBody>
      </p:sp>
      <p:graphicFrame>
        <p:nvGraphicFramePr>
          <p:cNvPr id="22531" name="Segnaposto contenuto 7"/>
          <p:cNvGraphicFramePr>
            <a:graphicFrameLocks noGrp="1"/>
          </p:cNvGraphicFramePr>
          <p:nvPr>
            <p:ph sz="quarter" idx="1"/>
          </p:nvPr>
        </p:nvGraphicFramePr>
        <p:xfrm>
          <a:off x="558800" y="1538288"/>
          <a:ext cx="3987800" cy="4673600"/>
        </p:xfrm>
        <a:graphic>
          <a:graphicData uri="http://schemas.openxmlformats.org/presentationml/2006/ole">
            <mc:AlternateContent xmlns:mc="http://schemas.openxmlformats.org/markup-compatibility/2006">
              <mc:Choice xmlns:v="urn:schemas-microsoft-com:vml" Requires="v">
                <p:oleObj spid="_x0000_s22617" r:id="rId5" imgW="3987130" imgH="4676037" progId="Excel.Chart.8">
                  <p:embed/>
                </p:oleObj>
              </mc:Choice>
              <mc:Fallback>
                <p:oleObj r:id="rId5" imgW="3987130" imgH="4676037" progId="Excel.Chart.8">
                  <p:embed/>
                  <p:pic>
                    <p:nvPicPr>
                      <p:cNvPr id="0" name="Segnaposto contenuto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Segnaposto contenuto 8"/>
          <p:cNvGraphicFramePr>
            <a:graphicFrameLocks noGrp="1"/>
          </p:cNvGraphicFramePr>
          <p:nvPr>
            <p:ph sz="quarter" idx="2"/>
          </p:nvPr>
        </p:nvGraphicFramePr>
        <p:xfrm>
          <a:off x="4794250" y="1538288"/>
          <a:ext cx="3987800" cy="4673600"/>
        </p:xfrm>
        <a:graphic>
          <a:graphicData uri="http://schemas.openxmlformats.org/presentationml/2006/ole">
            <mc:AlternateContent xmlns:mc="http://schemas.openxmlformats.org/markup-compatibility/2006">
              <mc:Choice xmlns:v="urn:schemas-microsoft-com:vml" Requires="v">
                <p:oleObj spid="_x0000_s22618" r:id="rId8" imgW="3993226" imgH="4676037" progId="Excel.Chart.8">
                  <p:embed/>
                </p:oleObj>
              </mc:Choice>
              <mc:Fallback>
                <p:oleObj r:id="rId8" imgW="3993226" imgH="4676037" progId="Excel.Chart.8">
                  <p:embed/>
                  <p:pic>
                    <p:nvPicPr>
                      <p:cNvPr id="0" name="Segnaposto contenuto 8"/>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egnaposto data 4"/>
          <p:cNvSpPr>
            <a:spLocks noGrp="1"/>
          </p:cNvSpPr>
          <p:nvPr>
            <p:ph type="dt" sz="quarter" idx="10"/>
          </p:nvPr>
        </p:nvSpPr>
        <p:spPr/>
        <p:txBody>
          <a:bodyPr/>
          <a:lstStyle/>
          <a:p>
            <a:pPr>
              <a:defRPr/>
            </a:pPr>
            <a:r>
              <a:rPr lang="it-IT"/>
              <a:t>Roma, 12 Maggio 2017</a:t>
            </a:r>
          </a:p>
        </p:txBody>
      </p:sp>
      <p:sp>
        <p:nvSpPr>
          <p:cNvPr id="6" name="Segnaposto numero diapositiva 5"/>
          <p:cNvSpPr>
            <a:spLocks noGrp="1"/>
          </p:cNvSpPr>
          <p:nvPr>
            <p:ph type="sldNum" sz="quarter" idx="11"/>
          </p:nvPr>
        </p:nvSpPr>
        <p:spPr/>
        <p:txBody>
          <a:bodyPr>
            <a:normAutofit fontScale="85000" lnSpcReduction="20000"/>
          </a:bodyPr>
          <a:lstStyle/>
          <a:p>
            <a:pPr>
              <a:defRPr/>
            </a:pPr>
            <a:fld id="{DB5E9FF9-A51C-4ABE-87DD-E68E8199DF9E}" type="slidenum">
              <a:rPr lang="it-IT" smtClean="0"/>
              <a:pPr>
                <a:defRPr/>
              </a:pPr>
              <a:t>14</a:t>
            </a:fld>
            <a:endParaRPr lang="it-IT"/>
          </a:p>
        </p:txBody>
      </p:sp>
      <p:sp>
        <p:nvSpPr>
          <p:cNvPr id="7" name="Segnaposto piè di pagina 6"/>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pPr algn="ctr"/>
            <a:r>
              <a:rPr lang="it-IT" altLang="it-IT" sz="3600" smtClean="0"/>
              <a:t>Rapporto borrowing/lending </a:t>
            </a:r>
            <a:br>
              <a:rPr lang="it-IT" altLang="it-IT" sz="3600" smtClean="0"/>
            </a:br>
            <a:r>
              <a:rPr lang="it-IT" altLang="it-IT" sz="3600" smtClean="0"/>
              <a:t>e tempi di evasione</a:t>
            </a:r>
          </a:p>
        </p:txBody>
      </p:sp>
      <p:graphicFrame>
        <p:nvGraphicFramePr>
          <p:cNvPr id="23555" name="Segnaposto contenuto 7"/>
          <p:cNvGraphicFramePr>
            <a:graphicFrameLocks noGrp="1"/>
          </p:cNvGraphicFramePr>
          <p:nvPr>
            <p:ph sz="quarter" idx="1"/>
          </p:nvPr>
        </p:nvGraphicFramePr>
        <p:xfrm>
          <a:off x="558800" y="1538288"/>
          <a:ext cx="3987800" cy="4673600"/>
        </p:xfrm>
        <a:graphic>
          <a:graphicData uri="http://schemas.openxmlformats.org/presentationml/2006/ole">
            <mc:AlternateContent xmlns:mc="http://schemas.openxmlformats.org/markup-compatibility/2006">
              <mc:Choice xmlns:v="urn:schemas-microsoft-com:vml" Requires="v">
                <p:oleObj spid="_x0000_s23641" r:id="rId5" imgW="3987130" imgH="4676037" progId="Excel.Chart.8">
                  <p:embed/>
                </p:oleObj>
              </mc:Choice>
              <mc:Fallback>
                <p:oleObj r:id="rId5" imgW="3987130" imgH="4676037" progId="Excel.Chart.8">
                  <p:embed/>
                  <p:pic>
                    <p:nvPicPr>
                      <p:cNvPr id="0" name="Segnaposto contenuto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Segnaposto contenuto 8"/>
          <p:cNvGraphicFramePr>
            <a:graphicFrameLocks noGrp="1"/>
          </p:cNvGraphicFramePr>
          <p:nvPr>
            <p:ph sz="quarter" idx="2"/>
          </p:nvPr>
        </p:nvGraphicFramePr>
        <p:xfrm>
          <a:off x="4794250" y="1538288"/>
          <a:ext cx="3987800" cy="4673600"/>
        </p:xfrm>
        <a:graphic>
          <a:graphicData uri="http://schemas.openxmlformats.org/presentationml/2006/ole">
            <mc:AlternateContent xmlns:mc="http://schemas.openxmlformats.org/markup-compatibility/2006">
              <mc:Choice xmlns:v="urn:schemas-microsoft-com:vml" Requires="v">
                <p:oleObj spid="_x0000_s23642" r:id="rId8" imgW="3993226" imgH="4676037" progId="Excel.Chart.8">
                  <p:embed/>
                </p:oleObj>
              </mc:Choice>
              <mc:Fallback>
                <p:oleObj r:id="rId8" imgW="3993226" imgH="4676037" progId="Excel.Chart.8">
                  <p:embed/>
                  <p:pic>
                    <p:nvPicPr>
                      <p:cNvPr id="0" name="Segnaposto contenuto 8"/>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egnaposto data 4"/>
          <p:cNvSpPr>
            <a:spLocks noGrp="1"/>
          </p:cNvSpPr>
          <p:nvPr>
            <p:ph type="dt" sz="quarter" idx="10"/>
          </p:nvPr>
        </p:nvSpPr>
        <p:spPr/>
        <p:txBody>
          <a:bodyPr/>
          <a:lstStyle/>
          <a:p>
            <a:pPr>
              <a:defRPr/>
            </a:pPr>
            <a:r>
              <a:rPr lang="it-IT"/>
              <a:t>Roma, 12 Maggio 2017</a:t>
            </a:r>
          </a:p>
        </p:txBody>
      </p:sp>
      <p:sp>
        <p:nvSpPr>
          <p:cNvPr id="6" name="Segnaposto numero diapositiva 5"/>
          <p:cNvSpPr>
            <a:spLocks noGrp="1"/>
          </p:cNvSpPr>
          <p:nvPr>
            <p:ph type="sldNum" sz="quarter" idx="11"/>
          </p:nvPr>
        </p:nvSpPr>
        <p:spPr/>
        <p:txBody>
          <a:bodyPr>
            <a:normAutofit fontScale="85000" lnSpcReduction="20000"/>
          </a:bodyPr>
          <a:lstStyle/>
          <a:p>
            <a:pPr>
              <a:defRPr/>
            </a:pPr>
            <a:fld id="{ECCB1CCC-CAF8-4A26-BD14-F91AD5FB25EB}" type="slidenum">
              <a:rPr lang="it-IT" smtClean="0"/>
              <a:pPr>
                <a:defRPr/>
              </a:pPr>
              <a:t>15</a:t>
            </a:fld>
            <a:endParaRPr lang="it-IT"/>
          </a:p>
        </p:txBody>
      </p:sp>
      <p:sp>
        <p:nvSpPr>
          <p:cNvPr id="7" name="Segnaposto piè di pagina 6"/>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pPr algn="ctr"/>
            <a:r>
              <a:rPr lang="it-IT" altLang="it-IT" sz="3600" smtClean="0"/>
              <a:t>Statistiche e miglioramento </a:t>
            </a:r>
            <a:br>
              <a:rPr lang="it-IT" altLang="it-IT" sz="3600" smtClean="0"/>
            </a:br>
            <a:r>
              <a:rPr lang="it-IT" altLang="it-IT" sz="3600" smtClean="0"/>
              <a:t>del servizio</a:t>
            </a:r>
          </a:p>
        </p:txBody>
      </p:sp>
      <p:graphicFrame>
        <p:nvGraphicFramePr>
          <p:cNvPr id="24579" name="Segnaposto contenuto 7"/>
          <p:cNvGraphicFramePr>
            <a:graphicFrameLocks noGrp="1"/>
          </p:cNvGraphicFramePr>
          <p:nvPr>
            <p:ph sz="quarter" idx="1"/>
          </p:nvPr>
        </p:nvGraphicFramePr>
        <p:xfrm>
          <a:off x="558800" y="1538288"/>
          <a:ext cx="3987800" cy="4673600"/>
        </p:xfrm>
        <a:graphic>
          <a:graphicData uri="http://schemas.openxmlformats.org/presentationml/2006/ole">
            <mc:AlternateContent xmlns:mc="http://schemas.openxmlformats.org/markup-compatibility/2006">
              <mc:Choice xmlns:v="urn:schemas-microsoft-com:vml" Requires="v">
                <p:oleObj spid="_x0000_s24665" r:id="rId5" imgW="3987130" imgH="4676037" progId="Excel.Chart.8">
                  <p:embed/>
                </p:oleObj>
              </mc:Choice>
              <mc:Fallback>
                <p:oleObj r:id="rId5" imgW="3987130" imgH="4676037" progId="Excel.Chart.8">
                  <p:embed/>
                  <p:pic>
                    <p:nvPicPr>
                      <p:cNvPr id="0" name="Segnaposto contenuto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Segnaposto contenuto 8"/>
          <p:cNvGraphicFramePr>
            <a:graphicFrameLocks noGrp="1"/>
          </p:cNvGraphicFramePr>
          <p:nvPr>
            <p:ph sz="quarter" idx="2"/>
          </p:nvPr>
        </p:nvGraphicFramePr>
        <p:xfrm>
          <a:off x="4794250" y="1538288"/>
          <a:ext cx="3987800" cy="4673600"/>
        </p:xfrm>
        <a:graphic>
          <a:graphicData uri="http://schemas.openxmlformats.org/presentationml/2006/ole">
            <mc:AlternateContent xmlns:mc="http://schemas.openxmlformats.org/markup-compatibility/2006">
              <mc:Choice xmlns:v="urn:schemas-microsoft-com:vml" Requires="v">
                <p:oleObj spid="_x0000_s24666" r:id="rId8" imgW="3993226" imgH="4676037" progId="Excel.Chart.8">
                  <p:embed/>
                </p:oleObj>
              </mc:Choice>
              <mc:Fallback>
                <p:oleObj r:id="rId8" imgW="3993226" imgH="4676037" progId="Excel.Chart.8">
                  <p:embed/>
                  <p:pic>
                    <p:nvPicPr>
                      <p:cNvPr id="0" name="Segnaposto contenuto 8"/>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egnaposto data 4"/>
          <p:cNvSpPr>
            <a:spLocks noGrp="1"/>
          </p:cNvSpPr>
          <p:nvPr>
            <p:ph type="dt" sz="quarter" idx="10"/>
          </p:nvPr>
        </p:nvSpPr>
        <p:spPr/>
        <p:txBody>
          <a:bodyPr/>
          <a:lstStyle/>
          <a:p>
            <a:pPr>
              <a:defRPr/>
            </a:pPr>
            <a:r>
              <a:rPr lang="it-IT"/>
              <a:t>Roma, 12 Maggio 2017</a:t>
            </a:r>
          </a:p>
        </p:txBody>
      </p:sp>
      <p:sp>
        <p:nvSpPr>
          <p:cNvPr id="6" name="Segnaposto numero diapositiva 5"/>
          <p:cNvSpPr>
            <a:spLocks noGrp="1"/>
          </p:cNvSpPr>
          <p:nvPr>
            <p:ph type="sldNum" sz="quarter" idx="11"/>
          </p:nvPr>
        </p:nvSpPr>
        <p:spPr/>
        <p:txBody>
          <a:bodyPr>
            <a:normAutofit fontScale="85000" lnSpcReduction="20000"/>
          </a:bodyPr>
          <a:lstStyle/>
          <a:p>
            <a:pPr>
              <a:defRPr/>
            </a:pPr>
            <a:fld id="{A00D499B-7EA6-4F98-B78B-15A427A1F156}" type="slidenum">
              <a:rPr lang="it-IT" smtClean="0"/>
              <a:pPr>
                <a:defRPr/>
              </a:pPr>
              <a:t>16</a:t>
            </a:fld>
            <a:endParaRPr lang="it-IT"/>
          </a:p>
        </p:txBody>
      </p:sp>
      <p:sp>
        <p:nvSpPr>
          <p:cNvPr id="7" name="Segnaposto piè di pagina 6"/>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algn="ctr"/>
            <a:r>
              <a:rPr lang="it-IT" altLang="it-IT" smtClean="0"/>
              <a:t>Le domande su NILDE</a:t>
            </a:r>
          </a:p>
        </p:txBody>
      </p:sp>
      <p:graphicFrame>
        <p:nvGraphicFramePr>
          <p:cNvPr id="25603" name="Segnaposto contenuto 7"/>
          <p:cNvGraphicFramePr>
            <a:graphicFrameLocks noGrp="1"/>
          </p:cNvGraphicFramePr>
          <p:nvPr>
            <p:ph sz="quarter" idx="1"/>
          </p:nvPr>
        </p:nvGraphicFramePr>
        <p:xfrm>
          <a:off x="558800" y="1538288"/>
          <a:ext cx="3987800" cy="4673600"/>
        </p:xfrm>
        <a:graphic>
          <a:graphicData uri="http://schemas.openxmlformats.org/presentationml/2006/ole">
            <mc:AlternateContent xmlns:mc="http://schemas.openxmlformats.org/markup-compatibility/2006">
              <mc:Choice xmlns:v="urn:schemas-microsoft-com:vml" Requires="v">
                <p:oleObj spid="_x0000_s25689" r:id="rId5" imgW="3987130" imgH="4676037" progId="Excel.Chart.8">
                  <p:embed/>
                </p:oleObj>
              </mc:Choice>
              <mc:Fallback>
                <p:oleObj r:id="rId5" imgW="3987130" imgH="4676037" progId="Excel.Chart.8">
                  <p:embed/>
                  <p:pic>
                    <p:nvPicPr>
                      <p:cNvPr id="0" name="Segnaposto contenuto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Segnaposto contenuto 8"/>
          <p:cNvGraphicFramePr>
            <a:graphicFrameLocks noGrp="1"/>
          </p:cNvGraphicFramePr>
          <p:nvPr>
            <p:ph sz="quarter" idx="2"/>
          </p:nvPr>
        </p:nvGraphicFramePr>
        <p:xfrm>
          <a:off x="4794250" y="1538288"/>
          <a:ext cx="3987800" cy="4673600"/>
        </p:xfrm>
        <a:graphic>
          <a:graphicData uri="http://schemas.openxmlformats.org/presentationml/2006/ole">
            <mc:AlternateContent xmlns:mc="http://schemas.openxmlformats.org/markup-compatibility/2006">
              <mc:Choice xmlns:v="urn:schemas-microsoft-com:vml" Requires="v">
                <p:oleObj spid="_x0000_s25690" r:id="rId8" imgW="3993226" imgH="4676037" progId="Excel.Chart.8">
                  <p:embed/>
                </p:oleObj>
              </mc:Choice>
              <mc:Fallback>
                <p:oleObj r:id="rId8" imgW="3993226" imgH="4676037" progId="Excel.Chart.8">
                  <p:embed/>
                  <p:pic>
                    <p:nvPicPr>
                      <p:cNvPr id="0" name="Segnaposto contenuto 8"/>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egnaposto data 4"/>
          <p:cNvSpPr>
            <a:spLocks noGrp="1"/>
          </p:cNvSpPr>
          <p:nvPr>
            <p:ph type="dt" sz="quarter" idx="10"/>
          </p:nvPr>
        </p:nvSpPr>
        <p:spPr/>
        <p:txBody>
          <a:bodyPr/>
          <a:lstStyle/>
          <a:p>
            <a:pPr>
              <a:defRPr/>
            </a:pPr>
            <a:r>
              <a:rPr lang="it-IT"/>
              <a:t>Roma, 12 Maggio 2017</a:t>
            </a:r>
          </a:p>
        </p:txBody>
      </p:sp>
      <p:sp>
        <p:nvSpPr>
          <p:cNvPr id="6" name="Segnaposto numero diapositiva 5"/>
          <p:cNvSpPr>
            <a:spLocks noGrp="1"/>
          </p:cNvSpPr>
          <p:nvPr>
            <p:ph type="sldNum" sz="quarter" idx="11"/>
          </p:nvPr>
        </p:nvSpPr>
        <p:spPr/>
        <p:txBody>
          <a:bodyPr>
            <a:normAutofit fontScale="85000" lnSpcReduction="20000"/>
          </a:bodyPr>
          <a:lstStyle/>
          <a:p>
            <a:pPr>
              <a:defRPr/>
            </a:pPr>
            <a:fld id="{3EBEB8A2-EF38-413C-8F92-88504B303CA1}" type="slidenum">
              <a:rPr lang="it-IT" smtClean="0"/>
              <a:pPr>
                <a:defRPr/>
              </a:pPr>
              <a:t>17</a:t>
            </a:fld>
            <a:endParaRPr lang="it-IT"/>
          </a:p>
        </p:txBody>
      </p:sp>
      <p:sp>
        <p:nvSpPr>
          <p:cNvPr id="7" name="Segnaposto piè di pagina 6"/>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612775" y="228600"/>
            <a:ext cx="8153400" cy="990600"/>
          </a:xfrm>
        </p:spPr>
        <p:txBody>
          <a:bodyPr/>
          <a:lstStyle/>
          <a:p>
            <a:pPr algn="ctr"/>
            <a:r>
              <a:rPr lang="it-IT" altLang="it-IT" sz="3600" smtClean="0"/>
              <a:t>Perché aderire a NILDE </a:t>
            </a:r>
            <a:br>
              <a:rPr lang="it-IT" altLang="it-IT" sz="3600" smtClean="0"/>
            </a:br>
            <a:r>
              <a:rPr lang="it-IT" altLang="it-IT" sz="3600" smtClean="0"/>
              <a:t>da parte di una biblioteca pubblica?</a:t>
            </a:r>
          </a:p>
        </p:txBody>
      </p:sp>
      <p:sp>
        <p:nvSpPr>
          <p:cNvPr id="26627" name="Segnaposto contenuto 2"/>
          <p:cNvSpPr>
            <a:spLocks noGrp="1"/>
          </p:cNvSpPr>
          <p:nvPr>
            <p:ph sz="quarter" idx="1"/>
          </p:nvPr>
        </p:nvSpPr>
        <p:spPr>
          <a:xfrm>
            <a:off x="612775" y="1600200"/>
            <a:ext cx="8153400" cy="4495800"/>
          </a:xfrm>
        </p:spPr>
        <p:txBody>
          <a:bodyPr/>
          <a:lstStyle/>
          <a:p>
            <a:pPr>
              <a:buClr>
                <a:srgbClr val="002060"/>
              </a:buClr>
              <a:buSzPct val="70000"/>
              <a:buFont typeface="Wingdings" pitchFamily="2" charset="2"/>
              <a:buChar char="Ø"/>
            </a:pPr>
            <a:r>
              <a:rPr lang="it-IT" altLang="it-IT" sz="2300" smtClean="0"/>
              <a:t>Perché connette in modo rapido ed efficace la biblioteca pubblica di piccole e medie dimensioni con altre tipologie di biblioteca, in particolare universitarie</a:t>
            </a:r>
          </a:p>
          <a:p>
            <a:pPr>
              <a:buClr>
                <a:srgbClr val="002060"/>
              </a:buClr>
              <a:buSzPct val="70000"/>
              <a:buFont typeface="Wingdings" pitchFamily="2" charset="2"/>
              <a:buChar char="Ø"/>
            </a:pPr>
            <a:r>
              <a:rPr lang="it-IT" altLang="it-IT" sz="2300" smtClean="0"/>
              <a:t>Perché, insieme agli altri servizi interbibliotecari, permette di soddisfare le esigenze di tipo specialistico degli studenti universitari, che sono fra gli utenti più attivi della biblioteca</a:t>
            </a:r>
          </a:p>
          <a:p>
            <a:pPr>
              <a:buClr>
                <a:srgbClr val="002060"/>
              </a:buClr>
              <a:buSzPct val="70000"/>
              <a:buFont typeface="Wingdings" pitchFamily="2" charset="2"/>
              <a:buChar char="Ø"/>
            </a:pPr>
            <a:r>
              <a:rPr lang="it-IT" altLang="it-IT" sz="2300" smtClean="0"/>
              <a:t>Perché è uno strumento fondamentale di cooperazione interbibliotecaria e condivisione delle risorse</a:t>
            </a:r>
          </a:p>
          <a:p>
            <a:pPr>
              <a:buClr>
                <a:srgbClr val="002060"/>
              </a:buClr>
              <a:buSzPct val="70000"/>
              <a:buFont typeface="Wingdings" pitchFamily="2" charset="2"/>
              <a:buChar char="Ø"/>
            </a:pPr>
            <a:r>
              <a:rPr lang="it-IT" altLang="it-IT" sz="2300" smtClean="0"/>
              <a:t>Perché rappresenta un sistema per uniformare le procedure di DD grazie alla condivisione del regolamento e di buone pratiche d’uso</a:t>
            </a:r>
          </a:p>
        </p:txBody>
      </p:sp>
      <p:sp>
        <p:nvSpPr>
          <p:cNvPr id="4" name="Segnaposto data 3"/>
          <p:cNvSpPr>
            <a:spLocks noGrp="1"/>
          </p:cNvSpPr>
          <p:nvPr>
            <p:ph type="dt" sz="quarter" idx="4294967295"/>
          </p:nvPr>
        </p:nvSpPr>
        <p:spPr>
          <a:xfrm>
            <a:off x="6096000" y="6248400"/>
            <a:ext cx="2667000" cy="365125"/>
          </a:xfrm>
        </p:spPr>
        <p:txBody>
          <a:bodyPr/>
          <a:lstStyle/>
          <a:p>
            <a:pPr>
              <a:defRPr/>
            </a:pPr>
            <a:r>
              <a:rPr lang="it-IT"/>
              <a:t>Roma, 12 Maggio 2017</a:t>
            </a:r>
          </a:p>
        </p:txBody>
      </p:sp>
      <p:sp>
        <p:nvSpPr>
          <p:cNvPr id="5" name="Segnaposto piè di pagina 4"/>
          <p:cNvSpPr>
            <a:spLocks noGrp="1"/>
          </p:cNvSpPr>
          <p:nvPr>
            <p:ph type="ftr" sz="quarter" idx="4294967295"/>
          </p:nvPr>
        </p:nvSpPr>
        <p:spPr>
          <a:xfrm>
            <a:off x="609600" y="6248400"/>
            <a:ext cx="5421313" cy="365125"/>
          </a:xfrm>
        </p:spPr>
        <p:txBody>
          <a:bodyPr/>
          <a:lstStyle/>
          <a:p>
            <a:pPr>
              <a:defRPr/>
            </a:pPr>
            <a:r>
              <a:rPr lang="it-IT" smtClean="0"/>
              <a:t>NILDE per la scuola e le biblioteche pubbliche</a:t>
            </a:r>
            <a:endParaRPr lang="it-IT"/>
          </a:p>
        </p:txBody>
      </p:sp>
      <p:sp>
        <p:nvSpPr>
          <p:cNvPr id="6" name="Segnaposto numero diapositiva 5"/>
          <p:cNvSpPr>
            <a:spLocks noGrp="1"/>
          </p:cNvSpPr>
          <p:nvPr>
            <p:ph type="sldNum" sz="quarter" idx="4294967295"/>
          </p:nvPr>
        </p:nvSpPr>
        <p:spPr>
          <a:xfrm>
            <a:off x="0" y="1271588"/>
            <a:ext cx="533400" cy="244475"/>
          </a:xfrm>
        </p:spPr>
        <p:txBody>
          <a:bodyPr>
            <a:normAutofit fontScale="85000" lnSpcReduction="20000"/>
          </a:bodyPr>
          <a:lstStyle/>
          <a:p>
            <a:pPr>
              <a:defRPr/>
            </a:pPr>
            <a:fld id="{20E2E61D-B5B5-4F69-BDF2-BC610DF607F0}" type="slidenum">
              <a:rPr lang="it-IT" smtClean="0"/>
              <a:pPr>
                <a:defRPr/>
              </a:pPr>
              <a:t>18</a:t>
            </a:fld>
            <a:endParaRPr lang="it-IT"/>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title"/>
          </p:nvPr>
        </p:nvSpPr>
        <p:spPr/>
        <p:txBody>
          <a:bodyPr/>
          <a:lstStyle/>
          <a:p>
            <a:pPr algn="ctr" eaLnBrk="1" hangingPunct="1"/>
            <a:r>
              <a:rPr lang="it-IT" altLang="it-IT" smtClean="0"/>
              <a:t>La Passerini-Landi in NILDE</a:t>
            </a:r>
          </a:p>
        </p:txBody>
      </p:sp>
      <p:pic>
        <p:nvPicPr>
          <p:cNvPr id="27651" name="Picture 8"/>
          <p:cNvPicPr>
            <a:picLocks noGrp="1" noChangeAspect="1" noChangeArrowheads="1"/>
          </p:cNvPicPr>
          <p:nvPr>
            <p:ph sz="quarter" idx="3"/>
          </p:nvPr>
        </p:nvPicPr>
        <p:blipFill>
          <a:blip r:embed="rId3" cstate="print"/>
          <a:srcRect/>
          <a:stretch>
            <a:fillRect/>
          </a:stretch>
        </p:blipFill>
        <p:spPr>
          <a:xfrm>
            <a:off x="5724525" y="3933825"/>
            <a:ext cx="2025650" cy="2187575"/>
          </a:xfrm>
          <a:noFill/>
          <a:ln>
            <a:solidFill>
              <a:srgbClr val="000000"/>
            </a:solidFill>
          </a:ln>
        </p:spPr>
      </p:pic>
      <p:pic>
        <p:nvPicPr>
          <p:cNvPr id="27652" name="Picture 9" descr="nilde"/>
          <p:cNvPicPr>
            <a:picLocks noGrp="1" noChangeAspect="1" noChangeArrowheads="1"/>
          </p:cNvPicPr>
          <p:nvPr>
            <p:ph sz="quarter" idx="2"/>
          </p:nvPr>
        </p:nvPicPr>
        <p:blipFill>
          <a:blip r:embed="rId4" cstate="print"/>
          <a:srcRect/>
          <a:stretch>
            <a:fillRect/>
          </a:stretch>
        </p:blipFill>
        <p:spPr>
          <a:xfrm>
            <a:off x="5219700" y="1628775"/>
            <a:ext cx="3092450" cy="2185988"/>
          </a:xfrm>
          <a:solidFill>
            <a:srgbClr val="000000"/>
          </a:solidFill>
          <a:ln>
            <a:solidFill>
              <a:srgbClr val="000000"/>
            </a:solidFill>
          </a:ln>
        </p:spPr>
      </p:pic>
      <p:graphicFrame>
        <p:nvGraphicFramePr>
          <p:cNvPr id="6" name="Segnaposto contenuto 5"/>
          <p:cNvGraphicFramePr>
            <a:graphicFrameLocks noGrp="1"/>
          </p:cNvGraphicFramePr>
          <p:nvPr>
            <p:ph sz="half" idx="1"/>
          </p:nvPr>
        </p:nvGraphicFramePr>
        <p:xfrm>
          <a:off x="612775" y="1600200"/>
          <a:ext cx="4000500" cy="4525963"/>
        </p:xfrm>
        <a:graphic>
          <a:graphicData uri="http://schemas.openxmlformats.org/drawingml/2006/chart">
            <c:chart xmlns:c="http://schemas.openxmlformats.org/drawingml/2006/chart" xmlns:r="http://schemas.openxmlformats.org/officeDocument/2006/relationships" r:id="rId5"/>
          </a:graphicData>
        </a:graphic>
      </p:graphicFrame>
      <p:sp>
        <p:nvSpPr>
          <p:cNvPr id="2" name="Segnaposto numero diapositiva 1"/>
          <p:cNvSpPr>
            <a:spLocks noGrp="1"/>
          </p:cNvSpPr>
          <p:nvPr>
            <p:ph type="sldNum" sz="quarter" idx="12"/>
          </p:nvPr>
        </p:nvSpPr>
        <p:spPr/>
        <p:txBody>
          <a:bodyPr>
            <a:normAutofit fontScale="85000" lnSpcReduction="20000"/>
          </a:bodyPr>
          <a:lstStyle/>
          <a:p>
            <a:pPr>
              <a:defRPr/>
            </a:pPr>
            <a:fld id="{F40DB367-2355-4098-B04E-51D1DD628036}" type="slidenum">
              <a:rPr lang="it-IT" smtClean="0"/>
              <a:pPr>
                <a:defRPr/>
              </a:pPr>
              <a:t>19</a:t>
            </a:fld>
            <a:endParaRPr lang="it-IT"/>
          </a:p>
        </p:txBody>
      </p:sp>
      <p:sp>
        <p:nvSpPr>
          <p:cNvPr id="3" name="Segnaposto data 2"/>
          <p:cNvSpPr>
            <a:spLocks noGrp="1"/>
          </p:cNvSpPr>
          <p:nvPr>
            <p:ph type="dt" sz="quarter" idx="10"/>
          </p:nvPr>
        </p:nvSpPr>
        <p:spPr/>
        <p:txBody>
          <a:bodyPr/>
          <a:lstStyle/>
          <a:p>
            <a:pPr>
              <a:defRPr/>
            </a:pPr>
            <a:r>
              <a:rPr lang="it-IT"/>
              <a:t>Roma, 12 Maggio 2017</a:t>
            </a:r>
          </a:p>
        </p:txBody>
      </p:sp>
      <p:sp>
        <p:nvSpPr>
          <p:cNvPr id="4" name="Segnaposto piè di pagina 3"/>
          <p:cNvSpPr>
            <a:spLocks noGrp="1"/>
          </p:cNvSpPr>
          <p:nvPr>
            <p:ph type="ftr" sz="quarter" idx="11"/>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609600" y="228600"/>
            <a:ext cx="8153400" cy="990600"/>
          </a:xfrm>
        </p:spPr>
        <p:txBody>
          <a:bodyPr/>
          <a:lstStyle/>
          <a:p>
            <a:pPr algn="ctr" eaLnBrk="1" hangingPunct="1"/>
            <a:r>
              <a:rPr lang="it-IT" altLang="it-IT" sz="4000" smtClean="0"/>
              <a:t>Gli esiti del sondaggio </a:t>
            </a:r>
            <a:br>
              <a:rPr lang="it-IT" altLang="it-IT" sz="4000" smtClean="0"/>
            </a:br>
            <a:r>
              <a:rPr lang="it-IT" altLang="it-IT" sz="4000" smtClean="0"/>
              <a:t>«… e questo dove lo trovo»</a:t>
            </a:r>
          </a:p>
        </p:txBody>
      </p:sp>
      <p:pic>
        <p:nvPicPr>
          <p:cNvPr id="10243" name="Segnaposto contenuto 6"/>
          <p:cNvPicPr>
            <a:picLocks noGrp="1" noChangeAspect="1"/>
          </p:cNvPicPr>
          <p:nvPr>
            <p:ph idx="1"/>
          </p:nvPr>
        </p:nvPicPr>
        <p:blipFill>
          <a:blip r:embed="rId3" cstate="print"/>
          <a:srcRect/>
          <a:stretch>
            <a:fillRect/>
          </a:stretch>
        </p:blipFill>
        <p:spPr>
          <a:xfrm>
            <a:off x="612775" y="1898650"/>
            <a:ext cx="8153400" cy="3929063"/>
          </a:xfrm>
        </p:spPr>
      </p:pic>
      <p:sp>
        <p:nvSpPr>
          <p:cNvPr id="5" name="Segnaposto numero diapositiva 4"/>
          <p:cNvSpPr>
            <a:spLocks noGrp="1"/>
          </p:cNvSpPr>
          <p:nvPr>
            <p:ph type="sldNum" sz="quarter" idx="4294967295"/>
          </p:nvPr>
        </p:nvSpPr>
        <p:spPr>
          <a:xfrm>
            <a:off x="0" y="1271588"/>
            <a:ext cx="533400" cy="244475"/>
          </a:xfrm>
        </p:spPr>
        <p:txBody>
          <a:bodyPr>
            <a:normAutofit fontScale="85000" lnSpcReduction="20000"/>
          </a:bodyPr>
          <a:lstStyle/>
          <a:p>
            <a:pPr>
              <a:defRPr/>
            </a:pPr>
            <a:fld id="{CF766512-D23D-4206-BEF9-133F6788CF79}" type="slidenum">
              <a:rPr lang="it-IT"/>
              <a:pPr>
                <a:defRPr/>
              </a:pPr>
              <a:t>2</a:t>
            </a:fld>
            <a:endParaRPr lang="it-IT"/>
          </a:p>
        </p:txBody>
      </p:sp>
      <p:sp>
        <p:nvSpPr>
          <p:cNvPr id="2" name="Segnaposto data 1"/>
          <p:cNvSpPr>
            <a:spLocks noGrp="1"/>
          </p:cNvSpPr>
          <p:nvPr>
            <p:ph type="dt" sz="quarter" idx="4294967295"/>
          </p:nvPr>
        </p:nvSpPr>
        <p:spPr>
          <a:xfrm>
            <a:off x="6096000" y="6248400"/>
            <a:ext cx="2667000" cy="365125"/>
          </a:xfrm>
        </p:spPr>
        <p:txBody>
          <a:bodyPr/>
          <a:lstStyle/>
          <a:p>
            <a:pPr>
              <a:defRPr/>
            </a:pPr>
            <a:r>
              <a:rPr lang="it-IT"/>
              <a:t>Roma, 12 Maggio 2017</a:t>
            </a:r>
          </a:p>
        </p:txBody>
      </p:sp>
      <p:sp>
        <p:nvSpPr>
          <p:cNvPr id="3" name="Segnaposto piè di pagina 2"/>
          <p:cNvSpPr>
            <a:spLocks noGrp="1"/>
          </p:cNvSpPr>
          <p:nvPr>
            <p:ph type="ftr" sz="quarter" idx="4294967295"/>
          </p:nvPr>
        </p:nvSpPr>
        <p:spPr>
          <a:xfrm>
            <a:off x="609600" y="6248400"/>
            <a:ext cx="5421313" cy="365125"/>
          </a:xfrm>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 biblioteche scolastiche</a:t>
            </a:r>
            <a:endParaRPr lang="it-IT" dirty="0"/>
          </a:p>
        </p:txBody>
      </p:sp>
      <p:graphicFrame>
        <p:nvGraphicFramePr>
          <p:cNvPr id="9" name="Segnaposto contenuto 8"/>
          <p:cNvGraphicFramePr>
            <a:graphicFrameLocks noGrp="1"/>
          </p:cNvGraphicFramePr>
          <p:nvPr>
            <p:ph sz="half" idx="1"/>
            <p:extLst>
              <p:ext uri="{D42A27DB-BD31-4B8C-83A1-F6EECF244321}">
                <p14:modId xmlns:p14="http://schemas.microsoft.com/office/powerpoint/2010/main" val="1193637855"/>
              </p:ext>
            </p:extLst>
          </p:nvPr>
        </p:nvGraphicFramePr>
        <p:xfrm>
          <a:off x="612775" y="1600200"/>
          <a:ext cx="40005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egnaposto contenuto 9"/>
          <p:cNvGraphicFramePr>
            <a:graphicFrameLocks noGrp="1"/>
          </p:cNvGraphicFramePr>
          <p:nvPr>
            <p:ph sz="quarter" idx="2"/>
            <p:extLst>
              <p:ext uri="{D42A27DB-BD31-4B8C-83A1-F6EECF244321}">
                <p14:modId xmlns:p14="http://schemas.microsoft.com/office/powerpoint/2010/main" val="1963116156"/>
              </p:ext>
            </p:extLst>
          </p:nvPr>
        </p:nvGraphicFramePr>
        <p:xfrm>
          <a:off x="4765675" y="1600200"/>
          <a:ext cx="4000500" cy="21859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Segnaposto contenuto 10"/>
          <p:cNvGraphicFramePr>
            <a:graphicFrameLocks noGrp="1"/>
          </p:cNvGraphicFramePr>
          <p:nvPr>
            <p:ph sz="quarter" idx="3"/>
            <p:extLst>
              <p:ext uri="{D42A27DB-BD31-4B8C-83A1-F6EECF244321}">
                <p14:modId xmlns:p14="http://schemas.microsoft.com/office/powerpoint/2010/main" val="3879422557"/>
              </p:ext>
            </p:extLst>
          </p:nvPr>
        </p:nvGraphicFramePr>
        <p:xfrm>
          <a:off x="4765675" y="3938588"/>
          <a:ext cx="4000500" cy="2187575"/>
        </p:xfrm>
        <a:graphic>
          <a:graphicData uri="http://schemas.openxmlformats.org/drawingml/2006/chart">
            <c:chart xmlns:c="http://schemas.openxmlformats.org/drawingml/2006/chart" xmlns:r="http://schemas.openxmlformats.org/officeDocument/2006/relationships" r:id="rId5"/>
          </a:graphicData>
        </a:graphic>
      </p:graphicFrame>
      <p:sp>
        <p:nvSpPr>
          <p:cNvPr id="6" name="Segnaposto data 5"/>
          <p:cNvSpPr>
            <a:spLocks noGrp="1"/>
          </p:cNvSpPr>
          <p:nvPr>
            <p:ph type="dt" sz="half" idx="10"/>
          </p:nvPr>
        </p:nvSpPr>
        <p:spPr/>
        <p:txBody>
          <a:bodyPr/>
          <a:lstStyle/>
          <a:p>
            <a:pPr>
              <a:defRPr/>
            </a:pPr>
            <a:r>
              <a:rPr lang="it-IT" smtClean="0"/>
              <a:t>Roma, 12 Maggio 2017</a:t>
            </a:r>
            <a:endParaRPr lang="it-IT"/>
          </a:p>
        </p:txBody>
      </p:sp>
      <p:sp>
        <p:nvSpPr>
          <p:cNvPr id="7" name="Segnaposto piè di pagina 6"/>
          <p:cNvSpPr>
            <a:spLocks noGrp="1"/>
          </p:cNvSpPr>
          <p:nvPr>
            <p:ph type="ftr" sz="quarter" idx="11"/>
          </p:nvPr>
        </p:nvSpPr>
        <p:spPr/>
        <p:txBody>
          <a:bodyPr/>
          <a:lstStyle/>
          <a:p>
            <a:pPr>
              <a:defRPr/>
            </a:pPr>
            <a:r>
              <a:rPr lang="it-IT" smtClean="0"/>
              <a:t>NILDE per la scuola e le biblioteche pubbliche</a:t>
            </a:r>
            <a:endParaRPr lang="it-IT"/>
          </a:p>
        </p:txBody>
      </p:sp>
      <p:sp>
        <p:nvSpPr>
          <p:cNvPr id="8" name="Segnaposto numero diapositiva 7"/>
          <p:cNvSpPr>
            <a:spLocks noGrp="1"/>
          </p:cNvSpPr>
          <p:nvPr>
            <p:ph type="sldNum" sz="quarter" idx="12"/>
          </p:nvPr>
        </p:nvSpPr>
        <p:spPr/>
        <p:txBody>
          <a:bodyPr>
            <a:normAutofit fontScale="85000" lnSpcReduction="20000"/>
          </a:bodyPr>
          <a:lstStyle/>
          <a:p>
            <a:pPr>
              <a:defRPr/>
            </a:pPr>
            <a:fld id="{D4D82E83-1800-41BE-A87D-B3C90240080D}" type="slidenum">
              <a:rPr lang="it-IT" smtClean="0"/>
              <a:pPr>
                <a:defRPr/>
              </a:pPr>
              <a:t>20</a:t>
            </a:fld>
            <a:endParaRPr lang="it-IT"/>
          </a:p>
        </p:txBody>
      </p:sp>
    </p:spTree>
    <p:extLst>
      <p:ext uri="{BB962C8B-B14F-4D97-AF65-F5344CB8AC3E}">
        <p14:creationId xmlns:p14="http://schemas.microsoft.com/office/powerpoint/2010/main" val="136781586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9"/>
          <p:cNvPicPr>
            <a:picLocks noChangeAspect="1"/>
          </p:cNvPicPr>
          <p:nvPr/>
        </p:nvPicPr>
        <p:blipFill>
          <a:blip r:embed="rId3" cstate="print">
            <a:lum bright="52000" contrast="8000"/>
          </a:blip>
          <a:srcRect/>
          <a:stretch>
            <a:fillRect/>
          </a:stretch>
        </p:blipFill>
        <p:spPr bwMode="auto">
          <a:xfrm>
            <a:off x="539552" y="388937"/>
            <a:ext cx="8460432" cy="6469063"/>
          </a:xfrm>
          <a:prstGeom prst="rect">
            <a:avLst/>
          </a:prstGeom>
          <a:noFill/>
          <a:ln w="9525">
            <a:noFill/>
            <a:miter lim="800000"/>
            <a:headEnd/>
            <a:tailEnd/>
          </a:ln>
        </p:spPr>
      </p:pic>
      <p:sp>
        <p:nvSpPr>
          <p:cNvPr id="28675" name="Titolo 1"/>
          <p:cNvSpPr>
            <a:spLocks noGrp="1"/>
          </p:cNvSpPr>
          <p:nvPr>
            <p:ph type="title"/>
          </p:nvPr>
        </p:nvSpPr>
        <p:spPr>
          <a:xfrm>
            <a:off x="683568" y="188640"/>
            <a:ext cx="8153400" cy="990600"/>
          </a:xfrm>
        </p:spPr>
        <p:txBody>
          <a:bodyPr/>
          <a:lstStyle/>
          <a:p>
            <a:pPr algn="ctr"/>
            <a:r>
              <a:rPr lang="it-IT" altLang="it-IT" dirty="0" smtClean="0"/>
              <a:t>La </a:t>
            </a:r>
            <a:r>
              <a:rPr lang="it-IT" altLang="it-IT" dirty="0" err="1" smtClean="0"/>
              <a:t>vil</a:t>
            </a:r>
            <a:r>
              <a:rPr lang="it-IT" altLang="it-IT" dirty="0" smtClean="0"/>
              <a:t> </a:t>
            </a:r>
            <a:r>
              <a:rPr lang="it-IT" altLang="it-IT" dirty="0" err="1" smtClean="0"/>
              <a:t>pecunia…</a:t>
            </a:r>
            <a:endParaRPr lang="it-IT" altLang="it-IT" dirty="0" smtClean="0"/>
          </a:p>
        </p:txBody>
      </p:sp>
      <p:sp>
        <p:nvSpPr>
          <p:cNvPr id="9" name="Segnaposto contenuto 8"/>
          <p:cNvSpPr>
            <a:spLocks noGrp="1"/>
          </p:cNvSpPr>
          <p:nvPr>
            <p:ph sz="quarter" idx="1"/>
          </p:nvPr>
        </p:nvSpPr>
        <p:spPr>
          <a:xfrm>
            <a:off x="683568" y="1268760"/>
            <a:ext cx="8153400" cy="4495800"/>
          </a:xfrm>
        </p:spPr>
        <p:txBody>
          <a:bodyPr anchor="ctr"/>
          <a:lstStyle/>
          <a:p>
            <a:pPr>
              <a:buClr>
                <a:schemeClr val="accent5">
                  <a:lumMod val="50000"/>
                </a:schemeClr>
              </a:buClr>
              <a:buFont typeface="Wingdings" pitchFamily="2" charset="2"/>
              <a:buChar char="v"/>
              <a:defRPr/>
            </a:pPr>
            <a:r>
              <a:rPr lang="it-IT" sz="2100" dirty="0" smtClean="0"/>
              <a:t>Alle nuove biblioteche, che non hanno mai aderito precedentemente a NILDE, è riservata la sottoscrizione </a:t>
            </a:r>
            <a:r>
              <a:rPr lang="it-IT" sz="2100" b="1" dirty="0" smtClean="0"/>
              <a:t>gratuita</a:t>
            </a:r>
            <a:r>
              <a:rPr lang="it-IT" sz="2100" dirty="0" smtClean="0"/>
              <a:t> ai servizi NILDE per il periodo 1° Gennaio 2017 – 31Dicembre 2017</a:t>
            </a:r>
          </a:p>
          <a:p>
            <a:pPr>
              <a:buClr>
                <a:schemeClr val="accent5">
                  <a:lumMod val="50000"/>
                </a:schemeClr>
              </a:buClr>
              <a:buFont typeface="Wingdings" pitchFamily="2" charset="2"/>
              <a:buChar char="v"/>
              <a:defRPr/>
            </a:pPr>
            <a:r>
              <a:rPr lang="it-IT" sz="2100" dirty="0" smtClean="0"/>
              <a:t>Alle biblioteche che hanno effettuato, nel periodo 1° Ottobre 2015 – 30 Settembre 2016, un numero di richieste di documenti attraverso NILDE minore o uguale a 25, è riservata la sottoscrizione </a:t>
            </a:r>
            <a:r>
              <a:rPr lang="it-IT" sz="2100" b="1" dirty="0" smtClean="0"/>
              <a:t>gratuita</a:t>
            </a:r>
            <a:r>
              <a:rPr lang="it-IT" sz="2100" dirty="0" smtClean="0"/>
              <a:t> ai servizi NILDE per il periodo 1° Gennaio 2017 – 31Dicembre 2017</a:t>
            </a:r>
          </a:p>
          <a:p>
            <a:pPr>
              <a:buClr>
                <a:schemeClr val="accent5">
                  <a:lumMod val="50000"/>
                </a:schemeClr>
              </a:buClr>
              <a:buFont typeface="Wingdings" pitchFamily="2" charset="2"/>
              <a:buChar char="v"/>
              <a:defRPr/>
            </a:pPr>
            <a:r>
              <a:rPr lang="it-IT" sz="2100" dirty="0" smtClean="0"/>
              <a:t>Costo minore in caso di adesione come «Ente» (università, enti pubblici di ricerca etc.) e come «Progetto o consorzio o sistema»</a:t>
            </a:r>
          </a:p>
          <a:p>
            <a:pPr>
              <a:buClr>
                <a:schemeClr val="accent5">
                  <a:lumMod val="50000"/>
                </a:schemeClr>
              </a:buClr>
              <a:buFont typeface="Wingdings" pitchFamily="2" charset="2"/>
              <a:buChar char="v"/>
              <a:defRPr/>
            </a:pPr>
            <a:r>
              <a:rPr lang="it-IT" sz="2100" dirty="0" smtClean="0"/>
              <a:t>Sconto del 10% in caso di sottoscrizione congiunta ACNP-NILDE</a:t>
            </a:r>
          </a:p>
          <a:p>
            <a:pPr>
              <a:buClr>
                <a:schemeClr val="accent5">
                  <a:lumMod val="50000"/>
                </a:schemeClr>
              </a:buClr>
              <a:buFont typeface="Wingdings" pitchFamily="2" charset="2"/>
              <a:buChar char="v"/>
              <a:defRPr/>
            </a:pPr>
            <a:r>
              <a:rPr lang="it-IT" sz="2100" dirty="0" smtClean="0"/>
              <a:t>Importanza della condivisione delle risorse a fronte di budget per gli acquisti librari sempre più limitati</a:t>
            </a:r>
          </a:p>
          <a:p>
            <a:pPr>
              <a:defRPr/>
            </a:pPr>
            <a:endParaRPr lang="it-IT" sz="2000" dirty="0" smtClean="0"/>
          </a:p>
        </p:txBody>
      </p:sp>
      <p:sp>
        <p:nvSpPr>
          <p:cNvPr id="4" name="Segnaposto data 3"/>
          <p:cNvSpPr>
            <a:spLocks noGrp="1"/>
          </p:cNvSpPr>
          <p:nvPr>
            <p:ph type="dt" sz="quarter" idx="4294967295"/>
          </p:nvPr>
        </p:nvSpPr>
        <p:spPr>
          <a:xfrm>
            <a:off x="6096000" y="6248400"/>
            <a:ext cx="2667000" cy="365125"/>
          </a:xfrm>
        </p:spPr>
        <p:txBody>
          <a:bodyPr/>
          <a:lstStyle/>
          <a:p>
            <a:pPr>
              <a:defRPr/>
            </a:pPr>
            <a:r>
              <a:rPr lang="it-IT"/>
              <a:t>Roma, 12 Maggio 2017</a:t>
            </a:r>
          </a:p>
        </p:txBody>
      </p:sp>
      <p:sp>
        <p:nvSpPr>
          <p:cNvPr id="5" name="Segnaposto piè di pagina 4"/>
          <p:cNvSpPr>
            <a:spLocks noGrp="1"/>
          </p:cNvSpPr>
          <p:nvPr>
            <p:ph type="ftr" sz="quarter" idx="4294967295"/>
          </p:nvPr>
        </p:nvSpPr>
        <p:spPr>
          <a:xfrm>
            <a:off x="609600" y="6248400"/>
            <a:ext cx="5421313" cy="365125"/>
          </a:xfrm>
        </p:spPr>
        <p:txBody>
          <a:bodyPr/>
          <a:lstStyle/>
          <a:p>
            <a:pPr>
              <a:defRPr/>
            </a:pPr>
            <a:r>
              <a:rPr lang="it-IT" dirty="0" smtClean="0"/>
              <a:t>NILDE per la scuola e le biblioteche pubbliche</a:t>
            </a:r>
            <a:endParaRPr lang="it-IT" dirty="0"/>
          </a:p>
        </p:txBody>
      </p:sp>
      <p:sp>
        <p:nvSpPr>
          <p:cNvPr id="6" name="Segnaposto numero diapositiva 5"/>
          <p:cNvSpPr>
            <a:spLocks noGrp="1"/>
          </p:cNvSpPr>
          <p:nvPr>
            <p:ph type="sldNum" sz="quarter" idx="4294967295"/>
          </p:nvPr>
        </p:nvSpPr>
        <p:spPr>
          <a:xfrm>
            <a:off x="0" y="1271588"/>
            <a:ext cx="533400" cy="244475"/>
          </a:xfrm>
        </p:spPr>
        <p:txBody>
          <a:bodyPr>
            <a:normAutofit fontScale="85000" lnSpcReduction="20000"/>
          </a:bodyPr>
          <a:lstStyle/>
          <a:p>
            <a:pPr>
              <a:defRPr/>
            </a:pPr>
            <a:fld id="{61A1162A-AA03-48A5-926F-CD7EB9CE2A9A}" type="slidenum">
              <a:rPr lang="it-IT" smtClean="0"/>
              <a:pPr>
                <a:defRPr/>
              </a:pPr>
              <a:t>21</a:t>
            </a:fld>
            <a:endParaRPr lang="it-IT"/>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612775" y="228600"/>
            <a:ext cx="8153400" cy="990600"/>
          </a:xfrm>
        </p:spPr>
        <p:txBody>
          <a:bodyPr/>
          <a:lstStyle/>
          <a:p>
            <a:pPr algn="ctr"/>
            <a:r>
              <a:rPr lang="it-IT" smtClean="0"/>
              <a:t>Il mondo NILDE</a:t>
            </a:r>
          </a:p>
        </p:txBody>
      </p:sp>
      <p:sp>
        <p:nvSpPr>
          <p:cNvPr id="4" name="Segnaposto data 3"/>
          <p:cNvSpPr>
            <a:spLocks noGrp="1"/>
          </p:cNvSpPr>
          <p:nvPr>
            <p:ph type="dt" sz="quarter" idx="4294967295"/>
          </p:nvPr>
        </p:nvSpPr>
        <p:spPr>
          <a:xfrm>
            <a:off x="6096000" y="6248400"/>
            <a:ext cx="2667000" cy="365125"/>
          </a:xfrm>
        </p:spPr>
        <p:txBody>
          <a:bodyPr/>
          <a:lstStyle/>
          <a:p>
            <a:pPr>
              <a:defRPr/>
            </a:pPr>
            <a:r>
              <a:rPr lang="it-IT"/>
              <a:t>Roma, 12 Maggio 2017</a:t>
            </a:r>
          </a:p>
        </p:txBody>
      </p:sp>
      <p:sp>
        <p:nvSpPr>
          <p:cNvPr id="5" name="Segnaposto piè di pagina 4"/>
          <p:cNvSpPr>
            <a:spLocks noGrp="1"/>
          </p:cNvSpPr>
          <p:nvPr>
            <p:ph type="ftr" sz="quarter" idx="4294967295"/>
          </p:nvPr>
        </p:nvSpPr>
        <p:spPr>
          <a:xfrm>
            <a:off x="609600" y="6248400"/>
            <a:ext cx="5421313" cy="365125"/>
          </a:xfrm>
        </p:spPr>
        <p:txBody>
          <a:bodyPr/>
          <a:lstStyle/>
          <a:p>
            <a:pPr>
              <a:defRPr/>
            </a:pPr>
            <a:r>
              <a:rPr lang="it-IT" smtClean="0"/>
              <a:t>NILDE per la scuola e le biblioteche pubbliche</a:t>
            </a:r>
            <a:endParaRPr lang="it-IT"/>
          </a:p>
        </p:txBody>
      </p:sp>
      <p:sp>
        <p:nvSpPr>
          <p:cNvPr id="6" name="Segnaposto numero diapositiva 5"/>
          <p:cNvSpPr>
            <a:spLocks noGrp="1"/>
          </p:cNvSpPr>
          <p:nvPr>
            <p:ph type="sldNum" sz="quarter" idx="4294967295"/>
          </p:nvPr>
        </p:nvSpPr>
        <p:spPr>
          <a:xfrm>
            <a:off x="0" y="1271588"/>
            <a:ext cx="533400" cy="244475"/>
          </a:xfrm>
        </p:spPr>
        <p:txBody>
          <a:bodyPr>
            <a:normAutofit fontScale="85000" lnSpcReduction="20000"/>
          </a:bodyPr>
          <a:lstStyle/>
          <a:p>
            <a:pPr>
              <a:defRPr/>
            </a:pPr>
            <a:fld id="{A7E0C9CD-2813-4827-B16B-4E3C4CC66589}" type="slidenum">
              <a:rPr lang="it-IT" smtClean="0"/>
              <a:pPr>
                <a:defRPr/>
              </a:pPr>
              <a:t>22</a:t>
            </a:fld>
            <a:endParaRPr lang="it-IT"/>
          </a:p>
        </p:txBody>
      </p:sp>
      <p:sp>
        <p:nvSpPr>
          <p:cNvPr id="8" name="Segnaposto contenuto 7"/>
          <p:cNvSpPr>
            <a:spLocks noGrp="1"/>
          </p:cNvSpPr>
          <p:nvPr>
            <p:ph sz="quarter" idx="1"/>
          </p:nvPr>
        </p:nvSpPr>
        <p:spPr>
          <a:xfrm>
            <a:off x="612775" y="1600200"/>
            <a:ext cx="8153400" cy="4495800"/>
          </a:xfrm>
        </p:spPr>
        <p:txBody>
          <a:bodyPr/>
          <a:lstStyle/>
          <a:p>
            <a:pPr>
              <a:buClr>
                <a:schemeClr val="accent4">
                  <a:lumMod val="50000"/>
                </a:schemeClr>
              </a:buClr>
              <a:defRPr/>
            </a:pPr>
            <a:r>
              <a:rPr lang="it-IT" sz="2400" dirty="0" smtClean="0"/>
              <a:t>Per maggiori informazioni su NILDE: </a:t>
            </a:r>
            <a:r>
              <a:rPr lang="it-IT" sz="2400" dirty="0" smtClean="0">
                <a:hlinkClick r:id="rId3"/>
              </a:rPr>
              <a:t>http://nildeworld.bo.cnr.it/</a:t>
            </a:r>
            <a:endParaRPr lang="it-IT" sz="2400" dirty="0" smtClean="0"/>
          </a:p>
          <a:p>
            <a:pPr>
              <a:buClr>
                <a:schemeClr val="accent4">
                  <a:lumMod val="50000"/>
                </a:schemeClr>
              </a:buClr>
              <a:defRPr/>
            </a:pPr>
            <a:r>
              <a:rPr lang="it-IT" sz="2400" dirty="0" smtClean="0"/>
              <a:t>Per info sulle modalità di adesione al network: </a:t>
            </a:r>
            <a:r>
              <a:rPr lang="it-IT" sz="2400" dirty="0" smtClean="0">
                <a:hlinkClick r:id="rId4"/>
              </a:rPr>
              <a:t>https://nilde.bo.cnr.it/subscriptions.php</a:t>
            </a:r>
            <a:endParaRPr lang="it-IT" sz="2400" dirty="0" smtClean="0"/>
          </a:p>
          <a:p>
            <a:pPr>
              <a:buClr>
                <a:schemeClr val="accent4">
                  <a:lumMod val="50000"/>
                </a:schemeClr>
              </a:buClr>
              <a:defRPr/>
            </a:pPr>
            <a:r>
              <a:rPr lang="it-IT" sz="2400" dirty="0" smtClean="0"/>
              <a:t>Segui il blog </a:t>
            </a:r>
            <a:r>
              <a:rPr lang="it-IT" sz="2400" dirty="0" smtClean="0">
                <a:hlinkClick r:id="rId5"/>
              </a:rPr>
              <a:t>http://mynilde.blogspot.it/</a:t>
            </a:r>
            <a:endParaRPr lang="it-IT" sz="2400" dirty="0" smtClean="0"/>
          </a:p>
          <a:p>
            <a:pPr>
              <a:buClr>
                <a:schemeClr val="accent4">
                  <a:lumMod val="50000"/>
                </a:schemeClr>
              </a:buClr>
              <a:defRPr/>
            </a:pPr>
            <a:r>
              <a:rPr lang="it-IT" sz="2400" dirty="0" smtClean="0"/>
              <a:t>Segui NILDE anche su FB e Google+</a:t>
            </a:r>
          </a:p>
          <a:p>
            <a:pPr marL="0" indent="0">
              <a:buFont typeface="Wingdings" pitchFamily="2" charset="2"/>
              <a:buNone/>
              <a:defRPr/>
            </a:pPr>
            <a:endParaRPr lang="it-IT" sz="2400" dirty="0" smtClean="0"/>
          </a:p>
          <a:p>
            <a:pPr marL="0" indent="0">
              <a:buFont typeface="Wingdings" pitchFamily="2" charset="2"/>
              <a:buNone/>
              <a:defRPr/>
            </a:pPr>
            <a:r>
              <a:rPr lang="it-IT" sz="4000" b="1" dirty="0" smtClean="0">
                <a:solidFill>
                  <a:srgbClr val="FF0000"/>
                </a:solidFill>
                <a:effectLst>
                  <a:outerShdw blurRad="38100" dist="38100" dir="2700000" algn="tl">
                    <a:srgbClr val="000000">
                      <a:alpha val="43137"/>
                    </a:srgbClr>
                  </a:outerShdw>
                </a:effectLst>
              </a:rPr>
              <a:t>Grazie dell’attenzione</a:t>
            </a:r>
          </a:p>
          <a:p>
            <a:pPr>
              <a:defRPr/>
            </a:pPr>
            <a:endParaRPr lang="it-IT" dirty="0" smtClean="0"/>
          </a:p>
          <a:p>
            <a:pPr>
              <a:defRPr/>
            </a:pPr>
            <a:endParaRPr lang="it-IT" dirty="0"/>
          </a:p>
        </p:txBody>
      </p:sp>
      <p:pic>
        <p:nvPicPr>
          <p:cNvPr id="29703" name="Immagine 8"/>
          <p:cNvPicPr>
            <a:picLocks noChangeAspect="1"/>
          </p:cNvPicPr>
          <p:nvPr/>
        </p:nvPicPr>
        <p:blipFill>
          <a:blip r:embed="rId6" cstate="print"/>
          <a:srcRect/>
          <a:stretch>
            <a:fillRect/>
          </a:stretch>
        </p:blipFill>
        <p:spPr bwMode="auto">
          <a:xfrm>
            <a:off x="5651500" y="3933825"/>
            <a:ext cx="2619375" cy="17430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p:cNvSpPr>
          <p:nvPr>
            <p:ph type="title"/>
          </p:nvPr>
        </p:nvSpPr>
        <p:spPr>
          <a:xfrm>
            <a:off x="609600" y="228600"/>
            <a:ext cx="8153400" cy="990600"/>
          </a:xfrm>
        </p:spPr>
        <p:txBody>
          <a:bodyPr/>
          <a:lstStyle/>
          <a:p>
            <a:pPr algn="ctr" eaLnBrk="1" hangingPunct="1"/>
            <a:r>
              <a:rPr lang="it-IT" altLang="it-IT" sz="4000" smtClean="0"/>
              <a:t>Tipologie di biblioteche </a:t>
            </a:r>
            <a:br>
              <a:rPr lang="it-IT" altLang="it-IT" sz="4000" smtClean="0"/>
            </a:br>
            <a:r>
              <a:rPr lang="it-IT" altLang="it-IT" sz="4000" smtClean="0"/>
              <a:t>aderenti a NILDE</a:t>
            </a:r>
          </a:p>
        </p:txBody>
      </p:sp>
      <p:graphicFrame>
        <p:nvGraphicFramePr>
          <p:cNvPr id="11267" name="Object 5"/>
          <p:cNvGraphicFramePr>
            <a:graphicFrameLocks noGrp="1" noChangeAspect="1"/>
          </p:cNvGraphicFramePr>
          <p:nvPr>
            <p:ph idx="1"/>
          </p:nvPr>
        </p:nvGraphicFramePr>
        <p:xfrm>
          <a:off x="612775" y="1971675"/>
          <a:ext cx="8153400" cy="3783013"/>
        </p:xfrm>
        <a:graphic>
          <a:graphicData uri="http://schemas.openxmlformats.org/presentationml/2006/ole">
            <mc:AlternateContent xmlns:mc="http://schemas.openxmlformats.org/markup-compatibility/2006">
              <mc:Choice xmlns:v="urn:schemas-microsoft-com:vml" Requires="v">
                <p:oleObj spid="_x0000_s11312" name="Grafico" r:id="rId5" imgW="8848745" imgH="4105350" progId="Excel.Chart.8">
                  <p:embed/>
                </p:oleObj>
              </mc:Choice>
              <mc:Fallback>
                <p:oleObj name="Grafico" r:id="rId5" imgW="8848745" imgH="4105350"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1971675"/>
                        <a:ext cx="8153400" cy="378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egnaposto numero diapositiva 1"/>
          <p:cNvSpPr>
            <a:spLocks noGrp="1"/>
          </p:cNvSpPr>
          <p:nvPr>
            <p:ph type="sldNum" sz="quarter" idx="4294967295"/>
          </p:nvPr>
        </p:nvSpPr>
        <p:spPr>
          <a:xfrm>
            <a:off x="0" y="1271588"/>
            <a:ext cx="533400" cy="244475"/>
          </a:xfrm>
        </p:spPr>
        <p:txBody>
          <a:bodyPr>
            <a:normAutofit fontScale="85000" lnSpcReduction="20000"/>
          </a:bodyPr>
          <a:lstStyle/>
          <a:p>
            <a:pPr>
              <a:defRPr/>
            </a:pPr>
            <a:fld id="{116C125B-B99B-47CF-9075-3614F23CFFAE}" type="slidenum">
              <a:rPr lang="it-IT" smtClean="0"/>
              <a:pPr>
                <a:defRPr/>
              </a:pPr>
              <a:t>3</a:t>
            </a:fld>
            <a:endParaRPr lang="it-IT"/>
          </a:p>
        </p:txBody>
      </p:sp>
      <p:sp>
        <p:nvSpPr>
          <p:cNvPr id="3" name="Segnaposto data 2"/>
          <p:cNvSpPr>
            <a:spLocks noGrp="1"/>
          </p:cNvSpPr>
          <p:nvPr>
            <p:ph type="dt" sz="quarter" idx="4294967295"/>
          </p:nvPr>
        </p:nvSpPr>
        <p:spPr>
          <a:xfrm>
            <a:off x="6096000" y="6248400"/>
            <a:ext cx="2667000" cy="365125"/>
          </a:xfrm>
        </p:spPr>
        <p:txBody>
          <a:bodyPr/>
          <a:lstStyle/>
          <a:p>
            <a:pPr>
              <a:defRPr/>
            </a:pPr>
            <a:r>
              <a:rPr lang="it-IT"/>
              <a:t>Roma, 12 Maggio 2017</a:t>
            </a:r>
          </a:p>
        </p:txBody>
      </p:sp>
      <p:sp>
        <p:nvSpPr>
          <p:cNvPr id="4" name="Segnaposto piè di pagina 3"/>
          <p:cNvSpPr>
            <a:spLocks noGrp="1"/>
          </p:cNvSpPr>
          <p:nvPr>
            <p:ph type="ftr" sz="quarter" idx="4294967295"/>
          </p:nvPr>
        </p:nvSpPr>
        <p:spPr>
          <a:xfrm>
            <a:off x="609600" y="6248400"/>
            <a:ext cx="5421313" cy="365125"/>
          </a:xfrm>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pPr algn="ctr"/>
            <a:r>
              <a:rPr lang="it-IT" altLang="it-IT" sz="4000" smtClean="0"/>
              <a:t>Le domande iniziali: presentazione della biblioteca rispondente</a:t>
            </a:r>
          </a:p>
        </p:txBody>
      </p:sp>
      <p:graphicFrame>
        <p:nvGraphicFramePr>
          <p:cNvPr id="12291" name="Segnaposto contenuto 5"/>
          <p:cNvGraphicFramePr>
            <a:graphicFrameLocks noGrp="1"/>
          </p:cNvGraphicFramePr>
          <p:nvPr>
            <p:ph sz="quarter" idx="1"/>
          </p:nvPr>
        </p:nvGraphicFramePr>
        <p:xfrm>
          <a:off x="558800" y="1538288"/>
          <a:ext cx="3987800" cy="4673600"/>
        </p:xfrm>
        <a:graphic>
          <a:graphicData uri="http://schemas.openxmlformats.org/presentationml/2006/ole">
            <mc:AlternateContent xmlns:mc="http://schemas.openxmlformats.org/markup-compatibility/2006">
              <mc:Choice xmlns:v="urn:schemas-microsoft-com:vml" Requires="v">
                <p:oleObj spid="_x0000_s12381" r:id="rId5" imgW="3987130" imgH="4676037" progId="Excel.Chart.8">
                  <p:embed/>
                </p:oleObj>
              </mc:Choice>
              <mc:Fallback>
                <p:oleObj r:id="rId5" imgW="3987130" imgH="4676037" progId="Excel.Chart.8">
                  <p:embed/>
                  <p:pic>
                    <p:nvPicPr>
                      <p:cNvPr id="0" name="Segnaposto contenuto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Segnaposto contenuto 6"/>
          <p:cNvGraphicFramePr>
            <a:graphicFrameLocks noGrp="1"/>
          </p:cNvGraphicFramePr>
          <p:nvPr>
            <p:ph sz="quarter" idx="2"/>
          </p:nvPr>
        </p:nvGraphicFramePr>
        <p:xfrm>
          <a:off x="4794250" y="1538288"/>
          <a:ext cx="3987800" cy="4673600"/>
        </p:xfrm>
        <a:graphic>
          <a:graphicData uri="http://schemas.openxmlformats.org/presentationml/2006/ole">
            <mc:AlternateContent xmlns:mc="http://schemas.openxmlformats.org/markup-compatibility/2006">
              <mc:Choice xmlns:v="urn:schemas-microsoft-com:vml" Requires="v">
                <p:oleObj spid="_x0000_s12382" r:id="rId8" imgW="3993226" imgH="4676037" progId="Excel.Chart.8">
                  <p:embed/>
                </p:oleObj>
              </mc:Choice>
              <mc:Fallback>
                <p:oleObj r:id="rId8" imgW="3993226" imgH="4676037" progId="Excel.Chart.8">
                  <p:embed/>
                  <p:pic>
                    <p:nvPicPr>
                      <p:cNvPr id="0" name="Segnaposto contenuto 6"/>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1538288"/>
                        <a:ext cx="3987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egnaposto numero diapositiva 4"/>
          <p:cNvSpPr>
            <a:spLocks noGrp="1"/>
          </p:cNvSpPr>
          <p:nvPr>
            <p:ph type="sldNum" sz="quarter" idx="11"/>
          </p:nvPr>
        </p:nvSpPr>
        <p:spPr/>
        <p:txBody>
          <a:bodyPr>
            <a:normAutofit fontScale="85000" lnSpcReduction="20000"/>
          </a:bodyPr>
          <a:lstStyle/>
          <a:p>
            <a:pPr>
              <a:defRPr/>
            </a:pPr>
            <a:fld id="{6B276CE3-0AC1-459E-B0A1-1E131F609B9D}" type="slidenum">
              <a:rPr lang="it-IT" smtClean="0"/>
              <a:pPr>
                <a:defRPr/>
              </a:pPr>
              <a:t>4</a:t>
            </a:fld>
            <a:endParaRPr lang="it-IT"/>
          </a:p>
        </p:txBody>
      </p:sp>
      <p:sp>
        <p:nvSpPr>
          <p:cNvPr id="2" name="Segnaposto data 1"/>
          <p:cNvSpPr>
            <a:spLocks noGrp="1"/>
          </p:cNvSpPr>
          <p:nvPr>
            <p:ph type="dt" sz="quarter" idx="10"/>
          </p:nvPr>
        </p:nvSpPr>
        <p:spPr/>
        <p:txBody>
          <a:bodyPr/>
          <a:lstStyle/>
          <a:p>
            <a:pPr>
              <a:defRPr/>
            </a:pPr>
            <a:r>
              <a:rPr lang="it-IT"/>
              <a:t>Roma, 12 Maggio 2017</a:t>
            </a:r>
          </a:p>
        </p:txBody>
      </p:sp>
      <p:sp>
        <p:nvSpPr>
          <p:cNvPr id="3" name="Segnaposto piè di pagina 2"/>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6"/>
          <p:cNvSpPr>
            <a:spLocks noGrp="1"/>
          </p:cNvSpPr>
          <p:nvPr>
            <p:ph type="title"/>
          </p:nvPr>
        </p:nvSpPr>
        <p:spPr>
          <a:xfrm>
            <a:off x="612775" y="228600"/>
            <a:ext cx="8153400" cy="990600"/>
          </a:xfrm>
        </p:spPr>
        <p:txBody>
          <a:bodyPr/>
          <a:lstStyle/>
          <a:p>
            <a:pPr algn="ctr"/>
            <a:r>
              <a:rPr lang="it-IT" altLang="it-IT" sz="2800" smtClean="0"/>
              <a:t>Quanti prestiti vengono effettuati mediamente all’anno nella tua biblioteca?</a:t>
            </a:r>
          </a:p>
        </p:txBody>
      </p:sp>
      <p:graphicFrame>
        <p:nvGraphicFramePr>
          <p:cNvPr id="13315" name="Segnaposto contenuto 4"/>
          <p:cNvGraphicFramePr>
            <a:graphicFrameLocks noGrp="1"/>
          </p:cNvGraphicFramePr>
          <p:nvPr>
            <p:ph sz="quarter" idx="1"/>
          </p:nvPr>
        </p:nvGraphicFramePr>
        <p:xfrm>
          <a:off x="561975" y="1549400"/>
          <a:ext cx="8255000" cy="4597400"/>
        </p:xfrm>
        <a:graphic>
          <a:graphicData uri="http://schemas.openxmlformats.org/presentationml/2006/ole">
            <mc:AlternateContent xmlns:mc="http://schemas.openxmlformats.org/markup-compatibility/2006">
              <mc:Choice xmlns:v="urn:schemas-microsoft-com:vml" Requires="v">
                <p:oleObj spid="_x0000_s13359" r:id="rId5" imgW="8254699" imgH="4596782" progId="Excel.Chart.8">
                  <p:embed/>
                </p:oleObj>
              </mc:Choice>
              <mc:Fallback>
                <p:oleObj r:id="rId5" imgW="8254699" imgH="4596782" progId="Excel.Chart.8">
                  <p:embed/>
                  <p:pic>
                    <p:nvPicPr>
                      <p:cNvPr id="0" name="Segnaposto contenuto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1549400"/>
                        <a:ext cx="8255000"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egnaposto numero diapositiva 3"/>
          <p:cNvSpPr>
            <a:spLocks noGrp="1"/>
          </p:cNvSpPr>
          <p:nvPr>
            <p:ph type="sldNum" sz="quarter" idx="4294967295"/>
          </p:nvPr>
        </p:nvSpPr>
        <p:spPr>
          <a:xfrm>
            <a:off x="0" y="1271588"/>
            <a:ext cx="533400" cy="244475"/>
          </a:xfrm>
        </p:spPr>
        <p:txBody>
          <a:bodyPr>
            <a:normAutofit fontScale="85000" lnSpcReduction="20000"/>
          </a:bodyPr>
          <a:lstStyle/>
          <a:p>
            <a:pPr>
              <a:defRPr/>
            </a:pPr>
            <a:fld id="{16250F74-6EA1-4B3D-8BFC-16B708E3C35D}" type="slidenum">
              <a:rPr lang="it-IT" smtClean="0"/>
              <a:pPr>
                <a:defRPr/>
              </a:pPr>
              <a:t>5</a:t>
            </a:fld>
            <a:endParaRPr lang="it-IT"/>
          </a:p>
        </p:txBody>
      </p:sp>
      <p:sp>
        <p:nvSpPr>
          <p:cNvPr id="2" name="Segnaposto data 1"/>
          <p:cNvSpPr>
            <a:spLocks noGrp="1"/>
          </p:cNvSpPr>
          <p:nvPr>
            <p:ph type="dt" sz="quarter" idx="4294967295"/>
          </p:nvPr>
        </p:nvSpPr>
        <p:spPr>
          <a:xfrm>
            <a:off x="6096000" y="6248400"/>
            <a:ext cx="2667000" cy="365125"/>
          </a:xfrm>
        </p:spPr>
        <p:txBody>
          <a:bodyPr/>
          <a:lstStyle/>
          <a:p>
            <a:pPr>
              <a:defRPr/>
            </a:pPr>
            <a:r>
              <a:rPr lang="it-IT"/>
              <a:t>Roma, 12 Maggio 2017</a:t>
            </a:r>
          </a:p>
        </p:txBody>
      </p:sp>
      <p:sp>
        <p:nvSpPr>
          <p:cNvPr id="3" name="Segnaposto piè di pagina 2"/>
          <p:cNvSpPr>
            <a:spLocks noGrp="1"/>
          </p:cNvSpPr>
          <p:nvPr>
            <p:ph type="ftr" sz="quarter" idx="4294967295"/>
          </p:nvPr>
        </p:nvSpPr>
        <p:spPr>
          <a:xfrm>
            <a:off x="609600" y="6248400"/>
            <a:ext cx="5421313" cy="365125"/>
          </a:xfrm>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algn="ctr"/>
            <a:r>
              <a:rPr lang="it-IT" altLang="it-IT" smtClean="0"/>
              <a:t>I cataloghi</a:t>
            </a:r>
          </a:p>
        </p:txBody>
      </p:sp>
      <p:pic>
        <p:nvPicPr>
          <p:cNvPr id="14339" name="Segnaposto contenuto 7"/>
          <p:cNvPicPr>
            <a:picLocks noGrp="1" noChangeAspect="1"/>
          </p:cNvPicPr>
          <p:nvPr>
            <p:ph sz="quarter" idx="2"/>
          </p:nvPr>
        </p:nvPicPr>
        <p:blipFill>
          <a:blip r:embed="rId4" cstate="print">
            <a:extLst>
              <a:ext uri="{BEBA8EAE-BF5A-486C-A8C5-ECC9F3942E4B}">
                <a14:imgProps xmlns:a14="http://schemas.microsoft.com/office/drawing/2010/main">
                  <a14:imgLayer r:embed="rId5">
                    <a14:imgEffect>
                      <a14:brightnessContrast bright="-20000" contrast="100000"/>
                    </a14:imgEffect>
                  </a14:imgLayer>
                </a14:imgProps>
              </a:ext>
            </a:extLst>
          </a:blip>
          <a:srcRect/>
          <a:stretch>
            <a:fillRect/>
          </a:stretch>
        </p:blipFill>
        <p:spPr>
          <a:xfrm>
            <a:off x="609600" y="3259138"/>
            <a:ext cx="3886200" cy="1939925"/>
          </a:xfrm>
        </p:spPr>
      </p:pic>
      <p:graphicFrame>
        <p:nvGraphicFramePr>
          <p:cNvPr id="14340" name="Segnaposto contenuto 8"/>
          <p:cNvGraphicFramePr>
            <a:graphicFrameLocks noGrp="1"/>
          </p:cNvGraphicFramePr>
          <p:nvPr>
            <p:ph sz="quarter" idx="4"/>
          </p:nvPr>
        </p:nvGraphicFramePr>
        <p:xfrm>
          <a:off x="4749800" y="2387600"/>
          <a:ext cx="3987800" cy="3683000"/>
        </p:xfrm>
        <a:graphic>
          <a:graphicData uri="http://schemas.openxmlformats.org/presentationml/2006/ole">
            <mc:AlternateContent xmlns:mc="http://schemas.openxmlformats.org/markup-compatibility/2006">
              <mc:Choice xmlns:v="urn:schemas-microsoft-com:vml" Requires="v">
                <p:oleObj spid="_x0000_s14385" r:id="rId7" imgW="3987130" imgH="3682303" progId="Excel.Chart.8">
                  <p:embed/>
                </p:oleObj>
              </mc:Choice>
              <mc:Fallback>
                <p:oleObj r:id="rId7" imgW="3987130" imgH="3682303" progId="Excel.Chart.8">
                  <p:embed/>
                  <p:pic>
                    <p:nvPicPr>
                      <p:cNvPr id="0" name="Segnaposto contenuto 8"/>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9800" y="2387600"/>
                        <a:ext cx="398780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Segnaposto testo 4"/>
          <p:cNvSpPr>
            <a:spLocks noGrp="1"/>
          </p:cNvSpPr>
          <p:nvPr>
            <p:ph type="body" sz="quarter" idx="1"/>
          </p:nvPr>
        </p:nvSpPr>
        <p:spPr>
          <a:xfrm>
            <a:off x="609600" y="1752600"/>
            <a:ext cx="3886200" cy="639763"/>
          </a:xfrm>
        </p:spPr>
        <p:txBody>
          <a:bodyPr/>
          <a:lstStyle/>
          <a:p>
            <a:pPr algn="ctr"/>
            <a:r>
              <a:rPr lang="it-IT" altLang="it-IT" smtClean="0"/>
              <a:t>Le biblioteche aderenti a NILDE</a:t>
            </a:r>
          </a:p>
        </p:txBody>
      </p:sp>
      <p:sp>
        <p:nvSpPr>
          <p:cNvPr id="6" name="Segnaposto testo 5"/>
          <p:cNvSpPr>
            <a:spLocks noGrp="1"/>
          </p:cNvSpPr>
          <p:nvPr>
            <p:ph type="body" sz="quarter" idx="3"/>
          </p:nvPr>
        </p:nvSpPr>
        <p:spPr>
          <a:xfrm>
            <a:off x="4800600" y="1752600"/>
            <a:ext cx="3886200" cy="639763"/>
          </a:xfrm>
        </p:spPr>
        <p:txBody>
          <a:bodyPr/>
          <a:lstStyle/>
          <a:p>
            <a:pPr algn="ctr">
              <a:defRPr/>
            </a:pPr>
            <a:r>
              <a:rPr lang="it-IT" dirty="0" smtClean="0"/>
              <a:t>Le biblioteche che hanno risposto al sondaggio</a:t>
            </a:r>
            <a:endParaRPr lang="it-IT" dirty="0"/>
          </a:p>
        </p:txBody>
      </p:sp>
      <p:sp>
        <p:nvSpPr>
          <p:cNvPr id="7" name="Segnaposto numero diapositiva 6"/>
          <p:cNvSpPr>
            <a:spLocks noGrp="1"/>
          </p:cNvSpPr>
          <p:nvPr>
            <p:ph type="sldNum" sz="quarter" idx="11"/>
          </p:nvPr>
        </p:nvSpPr>
        <p:spPr/>
        <p:txBody>
          <a:bodyPr>
            <a:normAutofit fontScale="85000" lnSpcReduction="20000"/>
          </a:bodyPr>
          <a:lstStyle/>
          <a:p>
            <a:pPr>
              <a:defRPr/>
            </a:pPr>
            <a:fld id="{34F608A7-8C6F-4A3E-B69E-6026CE141953}" type="slidenum">
              <a:rPr lang="it-IT" smtClean="0"/>
              <a:pPr>
                <a:defRPr/>
              </a:pPr>
              <a:t>6</a:t>
            </a:fld>
            <a:endParaRPr lang="it-IT"/>
          </a:p>
        </p:txBody>
      </p:sp>
      <p:sp>
        <p:nvSpPr>
          <p:cNvPr id="2" name="Segnaposto data 1"/>
          <p:cNvSpPr>
            <a:spLocks noGrp="1"/>
          </p:cNvSpPr>
          <p:nvPr>
            <p:ph type="dt" sz="quarter" idx="10"/>
          </p:nvPr>
        </p:nvSpPr>
        <p:spPr/>
        <p:txBody>
          <a:bodyPr/>
          <a:lstStyle/>
          <a:p>
            <a:pPr>
              <a:defRPr/>
            </a:pPr>
            <a:r>
              <a:rPr lang="it-IT"/>
              <a:t>Roma, 12 Maggio 2017</a:t>
            </a:r>
          </a:p>
        </p:txBody>
      </p:sp>
      <p:sp>
        <p:nvSpPr>
          <p:cNvPr id="3" name="Segnaposto piè di pagina 2"/>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612775" y="228600"/>
            <a:ext cx="8153400" cy="990600"/>
          </a:xfrm>
        </p:spPr>
        <p:txBody>
          <a:bodyPr/>
          <a:lstStyle/>
          <a:p>
            <a:pPr algn="ctr"/>
            <a:r>
              <a:rPr lang="it-IT" altLang="it-IT" sz="3200" smtClean="0"/>
              <a:t>La tua biblioteca offre il servizio di fornitura documenti (articoli o parti di libro)?</a:t>
            </a:r>
          </a:p>
        </p:txBody>
      </p:sp>
      <p:graphicFrame>
        <p:nvGraphicFramePr>
          <p:cNvPr id="15363" name="Segnaposto contenuto 4"/>
          <p:cNvGraphicFramePr>
            <a:graphicFrameLocks noGrp="1"/>
          </p:cNvGraphicFramePr>
          <p:nvPr>
            <p:ph sz="quarter" idx="1"/>
          </p:nvPr>
        </p:nvGraphicFramePr>
        <p:xfrm>
          <a:off x="561975" y="1549400"/>
          <a:ext cx="8255000" cy="4597400"/>
        </p:xfrm>
        <a:graphic>
          <a:graphicData uri="http://schemas.openxmlformats.org/presentationml/2006/ole">
            <mc:AlternateContent xmlns:mc="http://schemas.openxmlformats.org/markup-compatibility/2006">
              <mc:Choice xmlns:v="urn:schemas-microsoft-com:vml" Requires="v">
                <p:oleObj spid="_x0000_s15407" r:id="rId5" imgW="8254699" imgH="4596782" progId="Excel.Chart.8">
                  <p:embed/>
                </p:oleObj>
              </mc:Choice>
              <mc:Fallback>
                <p:oleObj r:id="rId5" imgW="8254699" imgH="4596782" progId="Excel.Chart.8">
                  <p:embed/>
                  <p:pic>
                    <p:nvPicPr>
                      <p:cNvPr id="0" name="Segnaposto contenuto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1549400"/>
                        <a:ext cx="8255000"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egnaposto numero diapositiva 3"/>
          <p:cNvSpPr>
            <a:spLocks noGrp="1"/>
          </p:cNvSpPr>
          <p:nvPr>
            <p:ph type="sldNum" sz="quarter" idx="4294967295"/>
          </p:nvPr>
        </p:nvSpPr>
        <p:spPr>
          <a:xfrm>
            <a:off x="0" y="1271588"/>
            <a:ext cx="533400" cy="244475"/>
          </a:xfrm>
        </p:spPr>
        <p:txBody>
          <a:bodyPr>
            <a:normAutofit fontScale="85000" lnSpcReduction="20000"/>
          </a:bodyPr>
          <a:lstStyle/>
          <a:p>
            <a:pPr>
              <a:defRPr/>
            </a:pPr>
            <a:fld id="{5FC3BF7A-49F8-442A-9F59-117902DA0E92}" type="slidenum">
              <a:rPr lang="it-IT" smtClean="0"/>
              <a:pPr>
                <a:defRPr/>
              </a:pPr>
              <a:t>7</a:t>
            </a:fld>
            <a:endParaRPr lang="it-IT"/>
          </a:p>
        </p:txBody>
      </p:sp>
      <p:sp>
        <p:nvSpPr>
          <p:cNvPr id="2" name="Segnaposto data 1"/>
          <p:cNvSpPr>
            <a:spLocks noGrp="1"/>
          </p:cNvSpPr>
          <p:nvPr>
            <p:ph type="dt" sz="quarter" idx="4294967295"/>
          </p:nvPr>
        </p:nvSpPr>
        <p:spPr>
          <a:xfrm>
            <a:off x="6096000" y="6248400"/>
            <a:ext cx="2667000" cy="365125"/>
          </a:xfrm>
        </p:spPr>
        <p:txBody>
          <a:bodyPr/>
          <a:lstStyle/>
          <a:p>
            <a:pPr>
              <a:defRPr/>
            </a:pPr>
            <a:r>
              <a:rPr lang="it-IT"/>
              <a:t>Roma, 12 Maggio 2017</a:t>
            </a:r>
          </a:p>
        </p:txBody>
      </p:sp>
      <p:sp>
        <p:nvSpPr>
          <p:cNvPr id="3" name="Segnaposto piè di pagina 2"/>
          <p:cNvSpPr>
            <a:spLocks noGrp="1"/>
          </p:cNvSpPr>
          <p:nvPr>
            <p:ph type="ftr" sz="quarter" idx="4294967295"/>
          </p:nvPr>
        </p:nvSpPr>
        <p:spPr>
          <a:xfrm>
            <a:off x="609600" y="6248400"/>
            <a:ext cx="5421313" cy="365125"/>
          </a:xfrm>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6"/>
          <p:cNvSpPr>
            <a:spLocks noGrp="1"/>
          </p:cNvSpPr>
          <p:nvPr>
            <p:ph type="title"/>
          </p:nvPr>
        </p:nvSpPr>
        <p:spPr/>
        <p:txBody>
          <a:bodyPr/>
          <a:lstStyle/>
          <a:p>
            <a:pPr algn="ctr"/>
            <a:r>
              <a:rPr lang="it-IT" altLang="it-IT" smtClean="0"/>
              <a:t>Il servizio di Document Delivery</a:t>
            </a:r>
          </a:p>
        </p:txBody>
      </p:sp>
      <p:graphicFrame>
        <p:nvGraphicFramePr>
          <p:cNvPr id="16387" name="Segnaposto contenuto 9"/>
          <p:cNvGraphicFramePr>
            <a:graphicFrameLocks noGrp="1"/>
          </p:cNvGraphicFramePr>
          <p:nvPr>
            <p:ph sz="quarter" idx="2"/>
          </p:nvPr>
        </p:nvGraphicFramePr>
        <p:xfrm>
          <a:off x="558800" y="2387600"/>
          <a:ext cx="3987800" cy="3683000"/>
        </p:xfrm>
        <a:graphic>
          <a:graphicData uri="http://schemas.openxmlformats.org/presentationml/2006/ole">
            <mc:AlternateContent xmlns:mc="http://schemas.openxmlformats.org/markup-compatibility/2006">
              <mc:Choice xmlns:v="urn:schemas-microsoft-com:vml" Requires="v">
                <p:oleObj spid="_x0000_s16475" r:id="rId5" imgW="3987130" imgH="3682303" progId="Excel.Chart.8">
                  <p:embed/>
                </p:oleObj>
              </mc:Choice>
              <mc:Fallback>
                <p:oleObj r:id="rId5" imgW="3987130" imgH="3682303" progId="Excel.Chart.8">
                  <p:embed/>
                  <p:pic>
                    <p:nvPicPr>
                      <p:cNvPr id="0" name="Segnaposto contenuto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2387600"/>
                        <a:ext cx="398780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Segnaposto contenuto 10"/>
          <p:cNvGraphicFramePr>
            <a:graphicFrameLocks noGrp="1"/>
          </p:cNvGraphicFramePr>
          <p:nvPr>
            <p:ph sz="quarter" idx="4"/>
          </p:nvPr>
        </p:nvGraphicFramePr>
        <p:xfrm>
          <a:off x="4749800" y="2387600"/>
          <a:ext cx="3987800" cy="3683000"/>
        </p:xfrm>
        <a:graphic>
          <a:graphicData uri="http://schemas.openxmlformats.org/presentationml/2006/ole">
            <mc:AlternateContent xmlns:mc="http://schemas.openxmlformats.org/markup-compatibility/2006">
              <mc:Choice xmlns:v="urn:schemas-microsoft-com:vml" Requires="v">
                <p:oleObj spid="_x0000_s16476" r:id="rId8" imgW="3987130" imgH="3682303" progId="Excel.Chart.8">
                  <p:embed/>
                </p:oleObj>
              </mc:Choice>
              <mc:Fallback>
                <p:oleObj r:id="rId8" imgW="3987130" imgH="3682303" progId="Excel.Chart.8">
                  <p:embed/>
                  <p:pic>
                    <p:nvPicPr>
                      <p:cNvPr id="0" name="Segnaposto contenuto 10"/>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9800" y="2387600"/>
                        <a:ext cx="398780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Segnaposto testo 11"/>
          <p:cNvSpPr>
            <a:spLocks noGrp="1"/>
          </p:cNvSpPr>
          <p:nvPr>
            <p:ph type="body" sz="quarter" idx="1"/>
          </p:nvPr>
        </p:nvSpPr>
        <p:spPr>
          <a:xfrm>
            <a:off x="609600" y="1752600"/>
            <a:ext cx="3886200" cy="639763"/>
          </a:xfrm>
        </p:spPr>
        <p:txBody>
          <a:bodyPr/>
          <a:lstStyle/>
          <a:p>
            <a:pPr algn="ctr"/>
            <a:r>
              <a:rPr lang="it-IT" altLang="it-IT" smtClean="0"/>
              <a:t>Lato richiedente (Borrowing)</a:t>
            </a:r>
          </a:p>
        </p:txBody>
      </p:sp>
      <p:sp>
        <p:nvSpPr>
          <p:cNvPr id="13" name="Segnaposto testo 12"/>
          <p:cNvSpPr>
            <a:spLocks noGrp="1"/>
          </p:cNvSpPr>
          <p:nvPr>
            <p:ph type="body" sz="quarter" idx="3"/>
          </p:nvPr>
        </p:nvSpPr>
        <p:spPr>
          <a:xfrm>
            <a:off x="4800600" y="1752600"/>
            <a:ext cx="3886200" cy="639763"/>
          </a:xfrm>
        </p:spPr>
        <p:txBody>
          <a:bodyPr/>
          <a:lstStyle/>
          <a:p>
            <a:pPr algn="ctr">
              <a:defRPr/>
            </a:pPr>
            <a:r>
              <a:rPr lang="it-IT" dirty="0" smtClean="0"/>
              <a:t>Lato prestante (</a:t>
            </a:r>
            <a:r>
              <a:rPr lang="it-IT" dirty="0" err="1" smtClean="0"/>
              <a:t>Lending</a:t>
            </a:r>
            <a:r>
              <a:rPr lang="it-IT" dirty="0" smtClean="0"/>
              <a:t>)</a:t>
            </a:r>
            <a:endParaRPr lang="it-IT" dirty="0"/>
          </a:p>
        </p:txBody>
      </p:sp>
      <p:sp>
        <p:nvSpPr>
          <p:cNvPr id="4" name="Segnaposto data 3"/>
          <p:cNvSpPr>
            <a:spLocks noGrp="1"/>
          </p:cNvSpPr>
          <p:nvPr>
            <p:ph type="dt" sz="quarter" idx="10"/>
          </p:nvPr>
        </p:nvSpPr>
        <p:spPr/>
        <p:txBody>
          <a:bodyPr/>
          <a:lstStyle/>
          <a:p>
            <a:pPr>
              <a:defRPr/>
            </a:pPr>
            <a:r>
              <a:rPr lang="it-IT"/>
              <a:t>Roma, 12 Maggio 2017</a:t>
            </a:r>
          </a:p>
        </p:txBody>
      </p:sp>
      <p:sp>
        <p:nvSpPr>
          <p:cNvPr id="6" name="Segnaposto numero diapositiva 5"/>
          <p:cNvSpPr>
            <a:spLocks noGrp="1"/>
          </p:cNvSpPr>
          <p:nvPr>
            <p:ph type="sldNum" sz="quarter" idx="11"/>
          </p:nvPr>
        </p:nvSpPr>
        <p:spPr/>
        <p:txBody>
          <a:bodyPr>
            <a:normAutofit fontScale="85000" lnSpcReduction="20000"/>
          </a:bodyPr>
          <a:lstStyle/>
          <a:p>
            <a:pPr>
              <a:defRPr/>
            </a:pPr>
            <a:fld id="{E9E4F032-1C92-4AA2-AA52-183A562047E8}" type="slidenum">
              <a:rPr lang="it-IT" smtClean="0"/>
              <a:pPr>
                <a:defRPr/>
              </a:pPr>
              <a:t>8</a:t>
            </a:fld>
            <a:endParaRPr lang="it-IT"/>
          </a:p>
        </p:txBody>
      </p:sp>
      <p:sp>
        <p:nvSpPr>
          <p:cNvPr id="5" name="Segnaposto piè di pagina 4"/>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pPr algn="ctr"/>
            <a:r>
              <a:rPr lang="it-IT" altLang="it-IT" smtClean="0"/>
              <a:t>Il servizio è a pagamento?</a:t>
            </a:r>
          </a:p>
        </p:txBody>
      </p:sp>
      <p:graphicFrame>
        <p:nvGraphicFramePr>
          <p:cNvPr id="17411" name="Segnaposto contenuto 9"/>
          <p:cNvGraphicFramePr>
            <a:graphicFrameLocks noGrp="1"/>
          </p:cNvGraphicFramePr>
          <p:nvPr>
            <p:ph sz="quarter" idx="2"/>
          </p:nvPr>
        </p:nvGraphicFramePr>
        <p:xfrm>
          <a:off x="558800" y="2387600"/>
          <a:ext cx="3987800" cy="3683000"/>
        </p:xfrm>
        <a:graphic>
          <a:graphicData uri="http://schemas.openxmlformats.org/presentationml/2006/ole">
            <mc:AlternateContent xmlns:mc="http://schemas.openxmlformats.org/markup-compatibility/2006">
              <mc:Choice xmlns:v="urn:schemas-microsoft-com:vml" Requires="v">
                <p:oleObj spid="_x0000_s17501" r:id="rId5" imgW="3987130" imgH="3682303" progId="Excel.Chart.8">
                  <p:embed/>
                </p:oleObj>
              </mc:Choice>
              <mc:Fallback>
                <p:oleObj r:id="rId5" imgW="3987130" imgH="3682303" progId="Excel.Chart.8">
                  <p:embed/>
                  <p:pic>
                    <p:nvPicPr>
                      <p:cNvPr id="0" name="Segnaposto contenuto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2387600"/>
                        <a:ext cx="398780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Segnaposto contenuto 10"/>
          <p:cNvGraphicFramePr>
            <a:graphicFrameLocks noGrp="1"/>
          </p:cNvGraphicFramePr>
          <p:nvPr>
            <p:ph sz="quarter" idx="4"/>
          </p:nvPr>
        </p:nvGraphicFramePr>
        <p:xfrm>
          <a:off x="4749800" y="2387600"/>
          <a:ext cx="3987800" cy="3683000"/>
        </p:xfrm>
        <a:graphic>
          <a:graphicData uri="http://schemas.openxmlformats.org/presentationml/2006/ole">
            <mc:AlternateContent xmlns:mc="http://schemas.openxmlformats.org/markup-compatibility/2006">
              <mc:Choice xmlns:v="urn:schemas-microsoft-com:vml" Requires="v">
                <p:oleObj spid="_x0000_s17502" r:id="rId8" imgW="3987130" imgH="3682303" progId="Excel.Chart.8">
                  <p:embed/>
                </p:oleObj>
              </mc:Choice>
              <mc:Fallback>
                <p:oleObj r:id="rId8" imgW="3987130" imgH="3682303" progId="Excel.Chart.8">
                  <p:embed/>
                  <p:pic>
                    <p:nvPicPr>
                      <p:cNvPr id="0" name="Segnaposto contenuto 10"/>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9800" y="2387600"/>
                        <a:ext cx="398780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Segnaposto testo 4"/>
          <p:cNvSpPr>
            <a:spLocks noGrp="1"/>
          </p:cNvSpPr>
          <p:nvPr>
            <p:ph type="body" sz="quarter" idx="1"/>
          </p:nvPr>
        </p:nvSpPr>
        <p:spPr>
          <a:xfrm>
            <a:off x="609600" y="1752600"/>
            <a:ext cx="3886200" cy="639763"/>
          </a:xfrm>
        </p:spPr>
        <p:txBody>
          <a:bodyPr/>
          <a:lstStyle/>
          <a:p>
            <a:pPr algn="ctr"/>
            <a:r>
              <a:rPr lang="it-IT" altLang="it-IT" smtClean="0"/>
              <a:t>Borrowing</a:t>
            </a:r>
          </a:p>
        </p:txBody>
      </p:sp>
      <p:sp>
        <p:nvSpPr>
          <p:cNvPr id="6" name="Segnaposto testo 5"/>
          <p:cNvSpPr>
            <a:spLocks noGrp="1"/>
          </p:cNvSpPr>
          <p:nvPr>
            <p:ph type="body" sz="quarter" idx="3"/>
          </p:nvPr>
        </p:nvSpPr>
        <p:spPr>
          <a:xfrm>
            <a:off x="4800600" y="1752600"/>
            <a:ext cx="3886200" cy="639763"/>
          </a:xfrm>
        </p:spPr>
        <p:txBody>
          <a:bodyPr/>
          <a:lstStyle/>
          <a:p>
            <a:pPr algn="ctr">
              <a:defRPr/>
            </a:pPr>
            <a:r>
              <a:rPr lang="it-IT" dirty="0" err="1" smtClean="0"/>
              <a:t>Lending</a:t>
            </a:r>
            <a:endParaRPr lang="it-IT" dirty="0"/>
          </a:p>
        </p:txBody>
      </p:sp>
      <p:sp>
        <p:nvSpPr>
          <p:cNvPr id="7" name="Segnaposto data 6"/>
          <p:cNvSpPr>
            <a:spLocks noGrp="1"/>
          </p:cNvSpPr>
          <p:nvPr>
            <p:ph type="dt" sz="quarter" idx="10"/>
          </p:nvPr>
        </p:nvSpPr>
        <p:spPr/>
        <p:txBody>
          <a:bodyPr/>
          <a:lstStyle/>
          <a:p>
            <a:pPr>
              <a:defRPr/>
            </a:pPr>
            <a:r>
              <a:rPr lang="it-IT"/>
              <a:t>Roma, 12 Maggio 2017</a:t>
            </a:r>
          </a:p>
        </p:txBody>
      </p:sp>
      <p:sp>
        <p:nvSpPr>
          <p:cNvPr id="8" name="Segnaposto numero diapositiva 7"/>
          <p:cNvSpPr>
            <a:spLocks noGrp="1"/>
          </p:cNvSpPr>
          <p:nvPr>
            <p:ph type="sldNum" sz="quarter" idx="11"/>
          </p:nvPr>
        </p:nvSpPr>
        <p:spPr/>
        <p:txBody>
          <a:bodyPr>
            <a:normAutofit fontScale="85000" lnSpcReduction="20000"/>
          </a:bodyPr>
          <a:lstStyle/>
          <a:p>
            <a:pPr>
              <a:defRPr/>
            </a:pPr>
            <a:fld id="{F8E36253-9D41-47E7-AADC-67B93F5F81FD}" type="slidenum">
              <a:rPr lang="it-IT" smtClean="0"/>
              <a:pPr>
                <a:defRPr/>
              </a:pPr>
              <a:t>9</a:t>
            </a:fld>
            <a:endParaRPr lang="it-IT"/>
          </a:p>
        </p:txBody>
      </p:sp>
      <p:sp>
        <p:nvSpPr>
          <p:cNvPr id="9" name="Segnaposto piè di pagina 8"/>
          <p:cNvSpPr>
            <a:spLocks noGrp="1"/>
          </p:cNvSpPr>
          <p:nvPr>
            <p:ph type="ftr" sz="quarter" idx="12"/>
          </p:nvPr>
        </p:nvSpPr>
        <p:spPr/>
        <p:txBody>
          <a:bodyPr/>
          <a:lstStyle/>
          <a:p>
            <a:pPr>
              <a:defRPr/>
            </a:pPr>
            <a:r>
              <a:rPr lang="it-IT" smtClean="0"/>
              <a:t>NILDE per la scuola e le biblioteche pubbliche</a:t>
            </a:r>
            <a:endParaRPr lang="it-IT"/>
          </a:p>
        </p:txBody>
      </p:sp>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1494</TotalTime>
  <Words>2851</Words>
  <Application>Microsoft Office PowerPoint</Application>
  <PresentationFormat>Presentazione su schermo (4:3)</PresentationFormat>
  <Paragraphs>207</Paragraphs>
  <Slides>22</Slides>
  <Notes>22</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22</vt:i4>
      </vt:variant>
    </vt:vector>
  </HeadingPairs>
  <TitlesOfParts>
    <vt:vector size="25" baseType="lpstr">
      <vt:lpstr>Luna</vt:lpstr>
      <vt:lpstr>Grafico</vt:lpstr>
      <vt:lpstr>Grafico di Microsoft Excel</vt:lpstr>
      <vt:lpstr>L'unione fa la forza nella diversità? Nuove frontiere di cooperazione nel network NILDE</vt:lpstr>
      <vt:lpstr>Gli esiti del sondaggio  «… e questo dove lo trovo»</vt:lpstr>
      <vt:lpstr>Tipologie di biblioteche  aderenti a NILDE</vt:lpstr>
      <vt:lpstr>Le domande iniziali: presentazione della biblioteca rispondente</vt:lpstr>
      <vt:lpstr>Quanti prestiti vengono effettuati mediamente all’anno nella tua biblioteca?</vt:lpstr>
      <vt:lpstr>I cataloghi</vt:lpstr>
      <vt:lpstr>La tua biblioteca offre il servizio di fornitura documenti (articoli o parti di libro)?</vt:lpstr>
      <vt:lpstr>Il servizio di Document Delivery</vt:lpstr>
      <vt:lpstr>Il servizio è a pagamento?</vt:lpstr>
      <vt:lpstr>I canali</vt:lpstr>
      <vt:lpstr>Tipologia di utenti e di richieste</vt:lpstr>
      <vt:lpstr>Quali cataloghi consulti maggiormente per localizzare i documenti richiesti dagli utenti e non presenti nella tua biblioteca?</vt:lpstr>
      <vt:lpstr>Quale strumento utilizzi per la gestione del servizio e la registrazione delle richieste?</vt:lpstr>
      <vt:lpstr>Numero di scambi e ambito</vt:lpstr>
      <vt:lpstr>Rapporto borrowing/lending  e tempi di evasione</vt:lpstr>
      <vt:lpstr>Statistiche e miglioramento  del servizio</vt:lpstr>
      <vt:lpstr>Le domande su NILDE</vt:lpstr>
      <vt:lpstr>Perché aderire a NILDE  da parte di una biblioteca pubblica?</vt:lpstr>
      <vt:lpstr>La Passerini-Landi in NILDE</vt:lpstr>
      <vt:lpstr>Le biblioteche scolastiche</vt:lpstr>
      <vt:lpstr>La vil pecunia…</vt:lpstr>
      <vt:lpstr>Il mondo NILDE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L'unione fa la forza nella diversità?</dc:title>
  <dc:creator>utente</dc:creator>
  <cp:lastModifiedBy>utente</cp:lastModifiedBy>
  <cp:revision>132</cp:revision>
  <dcterms:created xsi:type="dcterms:W3CDTF">2017-04-24T15:42:47Z</dcterms:created>
  <dcterms:modified xsi:type="dcterms:W3CDTF">2017-05-10T19:54:33Z</dcterms:modified>
</cp:coreProperties>
</file>