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8" r:id="rId3"/>
    <p:sldId id="260" r:id="rId4"/>
    <p:sldId id="267" r:id="rId5"/>
    <p:sldId id="263" r:id="rId6"/>
    <p:sldId id="265" r:id="rId7"/>
    <p:sldId id="269" r:id="rId8"/>
    <p:sldId id="266" r:id="rId9"/>
    <p:sldId id="270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Cabin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B7AC05-8C71-460D-B657-B7344BA1BC1A}">
  <a:tblStyle styleId="{38B7AC05-8C71-460D-B657-B7344BA1BC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rnella\Documents\Documenti\ALPE\Dati\lic_2017_30_06_datielaborati_tabelle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840918533831897E-2"/>
          <c:y val="1.9821783552328099E-2"/>
          <c:w val="0.88186351706036803"/>
          <c:h val="0.7016272965879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'tabelle&amp;grafici'!$B$13</c:f>
              <c:strCache>
                <c:ptCount val="1"/>
                <c:pt idx="0">
                  <c:v>n. of License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'tabelle&amp;grafici'!$A$14:$A$18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'tabelle&amp;grafici'!$B$14:$B$18</c:f>
              <c:numCache>
                <c:formatCode>General</c:formatCode>
                <c:ptCount val="5"/>
                <c:pt idx="0">
                  <c:v>3</c:v>
                </c:pt>
                <c:pt idx="1">
                  <c:v>50</c:v>
                </c:pt>
                <c:pt idx="2">
                  <c:v>104</c:v>
                </c:pt>
                <c:pt idx="3">
                  <c:v>103</c:v>
                </c:pt>
                <c:pt idx="4">
                  <c:v>103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4281-4ED9-99F4-FD0A19596DD7}"/>
            </c:ext>
          </c:extLst>
        </c:ser>
        <c:ser>
          <c:idx val="1"/>
          <c:order val="1"/>
          <c:tx>
            <c:strRef>
              <c:f>'tabelle&amp;grafici'!$C$13</c:f>
              <c:strCache>
                <c:ptCount val="1"/>
                <c:pt idx="0">
                  <c:v>n. of License with ILL negotiated clause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'tabelle&amp;grafici'!$A$14:$A$18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'tabelle&amp;grafici'!$C$14:$C$18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26</c:v>
                </c:pt>
                <c:pt idx="3">
                  <c:v>28</c:v>
                </c:pt>
                <c:pt idx="4">
                  <c:v>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4281-4ED9-99F4-FD0A19596DD7}"/>
            </c:ext>
          </c:extLst>
        </c:ser>
        <c:ser>
          <c:idx val="2"/>
          <c:order val="2"/>
          <c:tx>
            <c:strRef>
              <c:f>'tabelle&amp;grafici'!$D$13</c:f>
              <c:strCache>
                <c:ptCount val="1"/>
                <c:pt idx="0">
                  <c:v>n. of License with ILL standard clause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'tabelle&amp;grafici'!$A$14:$A$18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'tabelle&amp;grafici'!$D$14:$D$18</c:f>
              <c:numCache>
                <c:formatCode>General</c:formatCode>
                <c:ptCount val="5"/>
                <c:pt idx="0">
                  <c:v>3</c:v>
                </c:pt>
                <c:pt idx="1">
                  <c:v>49</c:v>
                </c:pt>
                <c:pt idx="2">
                  <c:v>78</c:v>
                </c:pt>
                <c:pt idx="3">
                  <c:v>75</c:v>
                </c:pt>
                <c:pt idx="4">
                  <c:v>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4281-4ED9-99F4-FD0A19596D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6453416"/>
        <c:axId val="2109495384"/>
        <c:axId val="0"/>
      </c:bar3DChart>
      <c:catAx>
        <c:axId val="210645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9495384"/>
        <c:crosses val="autoZero"/>
        <c:auto val="1"/>
        <c:lblAlgn val="ctr"/>
        <c:lblOffset val="100"/>
        <c:noMultiLvlLbl val="0"/>
      </c:catAx>
      <c:valAx>
        <c:axId val="2109495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645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46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91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27/07/2017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22/06/2017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15/06/2017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29/05/2017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04/05/2017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03/05/2017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61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27/07/2017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22/06/2017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15/06/2017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29/05/2017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04/05/2017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03/05/2017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78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27/07/2017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22/06/2017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15/06/2017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29/05/2017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04/05/2017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12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03/05/2017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7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it-IT" sz="1000">
                <a:solidFill>
                  <a:schemeClr val="dk2"/>
                </a:solidFill>
              </a:rPr>
              <a:t>‹N›</a:t>
            </a:fld>
            <a:endParaRPr lang="it-IT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romatrepress.uniroma3.it/ojs/index.php/dead/article/view/1421" TargetMode="External"/><Relationship Id="rId4" Type="http://schemas.openxmlformats.org/officeDocument/2006/relationships/hyperlink" Target="https://www.slideshare.net/BiblioBoCNR/to-lend-or-not-to-lend-with-alpe-it-is-easier-an-italian-cooperative-system-fr-checking-ill-permitted-uses-i-eresource-license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rot="5400000">
            <a:off x="714750" y="4050000"/>
            <a:ext cx="221700" cy="253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68200" y="2543175"/>
            <a:ext cx="7476300" cy="12276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it-IT" sz="48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Gruppo ALPE</a:t>
            </a:r>
            <a:endParaRPr lang="it-IT" sz="4800" b="1" i="0" u="none" strike="noStrike" cap="none" dirty="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it-IT" sz="4800" b="1" i="0" u="none" strike="noStrike" cap="none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Relazione attività</a:t>
            </a:r>
            <a:endParaRPr lang="it-IT" sz="4800" b="1" dirty="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>
                <a:latin typeface="Arial"/>
                <a:ea typeface="Arial"/>
                <a:cs typeface="Arial"/>
                <a:sym typeface="Arial"/>
              </a:rPr>
              <a:t>1</a:t>
            </a:fld>
            <a:endParaRPr lang="it-IT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038225" y="3834000"/>
            <a:ext cx="70338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it-IT" sz="1800" b="1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Anno </a:t>
            </a:r>
            <a:r>
              <a:rPr lang="it-IT" sz="1800" b="1" dirty="0" smtClean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2016-2017</a:t>
            </a:r>
            <a:endParaRPr lang="it-IT" sz="1800" b="1" dirty="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-1066800" y="381000"/>
            <a:ext cx="762000" cy="541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rot="5400000">
            <a:off x="7431150" y="2134125"/>
            <a:ext cx="533400" cy="28923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5400000">
            <a:off x="2986659" y="4050000"/>
            <a:ext cx="221700" cy="253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00" y="920872"/>
            <a:ext cx="1387774" cy="232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97830" y="2156017"/>
            <a:ext cx="5104377" cy="5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/>
                <a:ea typeface="Roboto" panose="02000000000000000000" pitchFamily="2" charset="0"/>
              </a:rPr>
              <a:t>Aggiornamento database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latin typeface="Lato"/>
              <a:ea typeface="Roboto" panose="02000000000000000000" pitchFamily="2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0" y="2729379"/>
            <a:ext cx="886760" cy="74587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0" y="1983507"/>
            <a:ext cx="886760" cy="745872"/>
          </a:xfrm>
          <a:prstGeom prst="rect">
            <a:avLst/>
          </a:prstGeom>
        </p:spPr>
      </p:pic>
      <p:sp>
        <p:nvSpPr>
          <p:cNvPr id="14" name="Shape 110"/>
          <p:cNvSpPr/>
          <p:nvPr/>
        </p:nvSpPr>
        <p:spPr>
          <a:xfrm rot="5400000">
            <a:off x="3776700" y="-2694240"/>
            <a:ext cx="533400" cy="6543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Rettangolo 2"/>
          <p:cNvSpPr/>
          <p:nvPr/>
        </p:nvSpPr>
        <p:spPr>
          <a:xfrm>
            <a:off x="1161820" y="346727"/>
            <a:ext cx="5540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ATTIVITA’ DEL GRUPPO DI LAVORO</a:t>
            </a:r>
            <a:endParaRPr lang="it-IT" sz="2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397831" y="2848405"/>
            <a:ext cx="5104377" cy="5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/>
                <a:ea typeface="Roboto" panose="02000000000000000000" pitchFamily="2" charset="0"/>
              </a:rPr>
              <a:t>Composizione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/>
                <a:ea typeface="Roboto" panose="02000000000000000000" pitchFamily="2" charset="0"/>
              </a:rPr>
              <a:t>GdL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/>
                <a:ea typeface="Roboto" panose="02000000000000000000" pitchFamily="2" charset="0"/>
              </a:rPr>
              <a:t>: nuove adesioni 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latin typeface="Lato"/>
              <a:ea typeface="Roboto" panose="02000000000000000000" pitchFamily="2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0" y="3495690"/>
            <a:ext cx="886760" cy="745872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2397829" y="3668200"/>
            <a:ext cx="5104377" cy="5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/>
                <a:ea typeface="Roboto" panose="02000000000000000000" pitchFamily="2" charset="0"/>
              </a:rPr>
              <a:t>Attività SG3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latin typeface="Lato"/>
              <a:ea typeface="Roboto" panose="02000000000000000000" pitchFamily="2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0" y="4221123"/>
            <a:ext cx="886760" cy="745872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2397829" y="4337244"/>
            <a:ext cx="5104377" cy="5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/>
                <a:ea typeface="Roboto" panose="02000000000000000000" pitchFamily="2" charset="0"/>
              </a:rPr>
              <a:t>Formazione e supporto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latin typeface="Lato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rot="5400000">
            <a:off x="3776700" y="-2700300"/>
            <a:ext cx="533400" cy="6543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>
                <a:latin typeface="Arial"/>
                <a:ea typeface="Arial"/>
                <a:cs typeface="Arial"/>
                <a:sym typeface="Arial"/>
              </a:rPr>
              <a:t>3</a:t>
            </a:fld>
            <a:endParaRPr lang="it-IT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59721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1. AGGIORNAMENTO DATABASE</a:t>
            </a:r>
            <a:endParaRPr lang="it-IT" sz="2200" b="1" dirty="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771600" y="1040415"/>
            <a:ext cx="7812900" cy="3600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Numero licenze inserite in ALPE per anno</a:t>
            </a: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00" y="156575"/>
            <a:ext cx="886916" cy="1488752"/>
          </a:xfrm>
          <a:prstGeom prst="rect">
            <a:avLst/>
          </a:prstGeom>
        </p:spPr>
      </p:pic>
      <p:graphicFrame>
        <p:nvGraphicFramePr>
          <p:cNvPr id="12" name="Segnaposto contenut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83160"/>
              </p:ext>
            </p:extLst>
          </p:nvPr>
        </p:nvGraphicFramePr>
        <p:xfrm>
          <a:off x="-400834" y="1800156"/>
          <a:ext cx="9676357" cy="494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rot="5400000">
            <a:off x="3776700" y="-2700300"/>
            <a:ext cx="533400" cy="6543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>
                <a:latin typeface="Arial"/>
                <a:ea typeface="Arial"/>
                <a:cs typeface="Arial"/>
                <a:sym typeface="Arial"/>
              </a:rPr>
              <a:t>4</a:t>
            </a:fld>
            <a:endParaRPr lang="it-IT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59721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it-IT" sz="2200" b="1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1. AGGIORNAMENTO DATABASE</a:t>
            </a:r>
            <a:endParaRPr lang="it-IT" sz="2200" b="1" dirty="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771600" y="1040415"/>
            <a:ext cx="7812900" cy="3600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Utilizzo delle 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licenze in NILDE </a:t>
            </a: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00" y="156575"/>
            <a:ext cx="886916" cy="1488752"/>
          </a:xfrm>
          <a:prstGeom prst="rect">
            <a:avLst/>
          </a:prstGeom>
        </p:spPr>
      </p:pic>
      <p:pic>
        <p:nvPicPr>
          <p:cNvPr id="8" name="Segnaposto contenuto 1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61989"/>
            <a:ext cx="5045540" cy="337298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20903" y="2026840"/>
            <a:ext cx="31002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25000"/>
            </a:pPr>
            <a:r>
              <a:rPr lang="it-IT" sz="1800" b="1" dirty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11. </a:t>
            </a:r>
            <a:r>
              <a:rPr lang="it-IT" sz="18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781 </a:t>
            </a:r>
            <a:r>
              <a:rPr lang="it-IT" sz="18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Lending</a:t>
            </a:r>
            <a:r>
              <a:rPr lang="it-IT" sz="18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 Totale</a:t>
            </a:r>
          </a:p>
          <a:p>
            <a:pPr algn="just">
              <a:buSzPct val="25000"/>
            </a:pPr>
            <a:r>
              <a:rPr lang="it-IT" sz="18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6.287 (53%) </a:t>
            </a:r>
            <a:r>
              <a:rPr lang="it-IT" sz="18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Lending</a:t>
            </a:r>
            <a:r>
              <a:rPr lang="it-IT" sz="18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 su ER</a:t>
            </a:r>
          </a:p>
          <a:p>
            <a:pPr algn="just">
              <a:buSzPct val="25000"/>
            </a:pPr>
            <a:r>
              <a:rPr lang="it-IT" sz="1800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   </a:t>
            </a:r>
          </a:p>
          <a:p>
            <a:pPr algn="just">
              <a:buSzPct val="25000"/>
            </a:pPr>
            <a:r>
              <a:rPr lang="it-IT" sz="1800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2.810 (45%)    </a:t>
            </a:r>
          </a:p>
          <a:p>
            <a:pPr algn="just">
              <a:buSzPct val="25000"/>
            </a:pPr>
            <a:r>
              <a:rPr lang="it-IT" sz="1800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Licenze applicate</a:t>
            </a:r>
          </a:p>
          <a:p>
            <a:pPr algn="just">
              <a:buSzPct val="25000"/>
            </a:pPr>
            <a:endParaRPr lang="it-IT" sz="1800" dirty="0" smtClean="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pPr algn="just">
              <a:buSzPct val="25000"/>
            </a:pPr>
            <a:r>
              <a:rPr lang="it-IT" sz="1800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2.161 (34%)</a:t>
            </a:r>
          </a:p>
          <a:p>
            <a:pPr algn="just">
              <a:buSzPct val="25000"/>
            </a:pPr>
            <a:r>
              <a:rPr lang="it-IT" sz="1800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Licenze non trovate</a:t>
            </a:r>
          </a:p>
          <a:p>
            <a:pPr algn="just">
              <a:buSzPct val="25000"/>
            </a:pPr>
            <a:endParaRPr lang="it-IT" sz="1800" dirty="0" smtClean="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pPr algn="just">
              <a:buSzPct val="25000"/>
            </a:pPr>
            <a:r>
              <a:rPr lang="it-IT" sz="1800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1.315 (21%)</a:t>
            </a:r>
          </a:p>
          <a:p>
            <a:pPr algn="just">
              <a:buSzPct val="25000"/>
            </a:pPr>
            <a:r>
              <a:rPr lang="it-IT" sz="1800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Licenze non applicate</a:t>
            </a:r>
            <a:endParaRPr lang="it-IT" sz="1800" dirty="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pPr algn="just">
              <a:buSzPct val="25000"/>
            </a:pPr>
            <a:endParaRPr lang="it-IT" dirty="0">
              <a:solidFill>
                <a:srgbClr val="202020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041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rot="5400000">
            <a:off x="3776700" y="-2700300"/>
            <a:ext cx="533400" cy="6543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>
                <a:latin typeface="Arial"/>
                <a:ea typeface="Arial"/>
                <a:cs typeface="Arial"/>
                <a:sym typeface="Arial"/>
              </a:rPr>
              <a:t>5</a:t>
            </a:fld>
            <a:endParaRPr lang="it-IT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59721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-IT" sz="2200" b="1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it-IT" sz="22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. RETE E GRUPPI : Nuove adesioni </a:t>
            </a:r>
            <a:endParaRPr lang="it-IT" sz="2200" b="1" dirty="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771600" y="1285327"/>
            <a:ext cx="7812900" cy="3600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Università di Genova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Katia Alboresi</a:t>
            </a:r>
          </a:p>
          <a:p>
            <a:pPr marR="0" lvl="0" algn="just" rtl="0">
              <a:spcBef>
                <a:spcPts val="0"/>
              </a:spcBef>
              <a:buSzPct val="25000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Università del Salento 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Laura Viola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Aneglica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Masciullo</a:t>
            </a: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R="0" lvl="0" algn="just" rtl="0">
              <a:spcBef>
                <a:spcPts val="0"/>
              </a:spcBef>
              <a:buSzPct val="25000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Università La Sapienza 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Giuseppe Ugolini</a:t>
            </a:r>
          </a:p>
          <a:p>
            <a:pPr marR="0" lvl="0" algn="just" rtl="0">
              <a:spcBef>
                <a:spcPts val="0"/>
              </a:spcBef>
              <a:buSzPct val="25000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Consiglio Nazionale dottori commercialisti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Loredana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Colecchia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R="0" lvl="0" algn="just" rtl="0">
              <a:spcBef>
                <a:spcPts val="0"/>
              </a:spcBef>
              <a:buSzPct val="25000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just" rtl="0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Rete BIBLIOSAN 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Pietro La Placa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Fulvia Merlin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Gabriele Zecca </a:t>
            </a:r>
          </a:p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00" y="156575"/>
            <a:ext cx="886916" cy="14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rot="5400000">
            <a:off x="3808015" y="-2731616"/>
            <a:ext cx="533400" cy="6606231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>
                <a:latin typeface="Arial"/>
                <a:ea typeface="Arial"/>
                <a:cs typeface="Arial"/>
                <a:sym typeface="Arial"/>
              </a:rPr>
              <a:t>6</a:t>
            </a:fld>
            <a:endParaRPr lang="it-IT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61999" y="0"/>
            <a:ext cx="6697249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it-IT" sz="22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. Gruppo Standard </a:t>
            </a:r>
            <a:r>
              <a:rPr lang="it-IT" sz="22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SG3 </a:t>
            </a:r>
            <a:endParaRPr lang="it-IT" sz="2200" b="1" dirty="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771599" y="3222441"/>
            <a:ext cx="7812900" cy="270474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00" y="156575"/>
            <a:ext cx="886916" cy="148875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61999" y="1582555"/>
            <a:ext cx="6615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Riunioni periodiche in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skype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 (5/6 anno)</a:t>
            </a:r>
          </a:p>
          <a:p>
            <a:pPr lvl="0" algn="just">
              <a:buClr>
                <a:srgbClr val="C00000"/>
              </a:buClr>
              <a:buSzPct val="100000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Aggiornamento Licenze standard (prima ½ anno) </a:t>
            </a: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Individuazione nuovi editori e inserimento nuove licenze </a:t>
            </a: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Mailing list per supporto interno </a:t>
            </a: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buClr>
                <a:srgbClr val="C00000"/>
              </a:buClr>
              <a:buSzPct val="100000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buClr>
                <a:srgbClr val="C00000"/>
              </a:buClr>
              <a:buSzPct val="100000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buSzPct val="25000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buSzPct val="25000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64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rot="5400000">
            <a:off x="3808015" y="-2731616"/>
            <a:ext cx="533400" cy="6606231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>
                <a:latin typeface="Arial"/>
                <a:ea typeface="Arial"/>
                <a:cs typeface="Arial"/>
                <a:sym typeface="Arial"/>
              </a:rPr>
              <a:t>7</a:t>
            </a:fld>
            <a:endParaRPr lang="it-IT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61999" y="0"/>
            <a:ext cx="6697249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-IT" sz="2200" b="1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it-IT" sz="22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it-IT" sz="22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FORMAZIONE e SUPPORTO </a:t>
            </a:r>
            <a:endParaRPr lang="it-IT" sz="2200" b="1" dirty="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771599" y="3222441"/>
            <a:ext cx="7812900" cy="270474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00" y="156575"/>
            <a:ext cx="886916" cy="148875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61999" y="1582555"/>
            <a:ext cx="66158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Formazione </a:t>
            </a:r>
            <a:r>
              <a:rPr lang="it-IT" sz="2000" b="1" dirty="0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interna 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nuovi operatori </a:t>
            </a: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buClr>
                <a:srgbClr val="C00000"/>
              </a:buClr>
              <a:buSzPct val="100000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</a:p>
          <a:p>
            <a:pPr lvl="0" algn="just">
              <a:buClr>
                <a:srgbClr val="C00000"/>
              </a:buClr>
              <a:buSzPct val="100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5 corsi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skype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+ assistenza iniziale</a:t>
            </a: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Formazione esterna 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bibliotecari </a:t>
            </a: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3" algn="just">
              <a:buClr>
                <a:srgbClr val="C00000"/>
              </a:buClr>
              <a:buSzPct val="100000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Corso Convegno NILDE </a:t>
            </a:r>
          </a:p>
          <a:p>
            <a:pPr lvl="3" algn="just">
              <a:buClr>
                <a:srgbClr val="C00000"/>
              </a:buClr>
              <a:buSzPct val="100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Corso Università di Bologna </a:t>
            </a: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5" algn="just">
              <a:buClr>
                <a:srgbClr val="C00000"/>
              </a:buClr>
              <a:buSzPct val="100000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	Corso Università di Chieti </a:t>
            </a:r>
          </a:p>
          <a:p>
            <a:pPr lvl="5" algn="just">
              <a:buClr>
                <a:srgbClr val="C00000"/>
              </a:buClr>
              <a:buSzPct val="100000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Help desk </a:t>
            </a: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per rete biblioteche NILDE (n. mail 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!)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Redazione</a:t>
            </a: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Sezione ALPE in </a:t>
            </a:r>
            <a:r>
              <a:rPr lang="it-IT" sz="2000" b="1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portale</a:t>
            </a: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Nilde World (Gruppo di lavoro, Knowledge Base, Formazione, Pubblicazioni, Manuale)  </a:t>
            </a:r>
          </a:p>
          <a:p>
            <a:pPr lvl="0" algn="just">
              <a:buClr>
                <a:srgbClr val="C00000"/>
              </a:buClr>
              <a:buSzPct val="100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buSzPct val="25000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buSzPct val="25000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534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rot="5400000">
            <a:off x="3808015" y="-2731616"/>
            <a:ext cx="533400" cy="6606231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-IT">
                <a:latin typeface="Arial"/>
                <a:ea typeface="Arial"/>
                <a:cs typeface="Arial"/>
                <a:sym typeface="Arial"/>
              </a:rPr>
              <a:t>8</a:t>
            </a:fld>
            <a:endParaRPr lang="it-IT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61999" y="0"/>
            <a:ext cx="6697249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-IT" sz="2200" b="1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it-IT" sz="22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. PRESENTAZIONI E </a:t>
            </a:r>
            <a:r>
              <a:rPr lang="it-IT" sz="2200" b="1" dirty="0" smtClean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PUBBLICAZIONI</a:t>
            </a:r>
            <a:endParaRPr lang="it-IT" sz="2200" b="1" dirty="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771599" y="3222441"/>
            <a:ext cx="7812900" cy="270474"/>
          </a:xfrm>
          <a:prstGeom prst="rect">
            <a:avLst/>
          </a:prstGeom>
          <a:noFill/>
          <a:ln>
            <a:noFill/>
          </a:ln>
        </p:spPr>
        <p:txBody>
          <a:bodyPr wrap="square" lIns="91450" tIns="45700" rIns="91450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buSzPct val="25000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00" y="156575"/>
            <a:ext cx="886916" cy="148875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61999" y="1142999"/>
            <a:ext cx="66158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Lend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not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Lend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? With ALPE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easier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! An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italian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cooperatvie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system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checking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ILL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permitted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uses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e-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resource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2000" b="1" dirty="0" err="1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licenses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 (2017)</a:t>
            </a: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buClr>
                <a:srgbClr val="C00000"/>
              </a:buClr>
              <a:buSzPct val="100000"/>
            </a:pPr>
            <a:r>
              <a:rPr lang="it-IT" altLang="it-IT" sz="2000" dirty="0" smtClean="0">
                <a:solidFill>
                  <a:schemeClr val="tx1"/>
                </a:solidFill>
                <a:latin typeface="Arial Unicode MS"/>
                <a:hlinkClick r:id="rId4"/>
              </a:rPr>
              <a:t>https</a:t>
            </a:r>
            <a:r>
              <a:rPr lang="it-IT" altLang="it-IT" sz="2000" dirty="0">
                <a:solidFill>
                  <a:schemeClr val="tx1"/>
                </a:solidFill>
                <a:latin typeface="Arial Unicode MS"/>
                <a:hlinkClick r:id="rId4"/>
              </a:rPr>
              <a:t>://www.slideshare.net/BiblioBoCNR/to-lend-or-not-to-lend-with-alpe-it-is-easier-an-italian-cooperative-system-fr-checking-ill-permitted-uses-i-eresource-licenses</a:t>
            </a:r>
            <a:r>
              <a:rPr lang="it-IT" altLang="it-IT" sz="800" dirty="0">
                <a:solidFill>
                  <a:schemeClr val="tx1"/>
                </a:solidFill>
              </a:rPr>
              <a:t> </a:t>
            </a:r>
            <a:endParaRPr lang="it-IT" altLang="it-IT" sz="4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Perché non mi mandate il pdf? </a:t>
            </a:r>
            <a:r>
              <a:rPr lang="it-IT" sz="2000" dirty="0"/>
              <a:t>Il servizio </a:t>
            </a:r>
            <a:r>
              <a:rPr lang="it-IT" sz="2000" dirty="0" err="1"/>
              <a:t>document</a:t>
            </a:r>
            <a:r>
              <a:rPr lang="it-IT" sz="2000" dirty="0"/>
              <a:t> delivery agli utenti secondo i contratti di licenza concessi dagli </a:t>
            </a:r>
            <a:r>
              <a:rPr lang="it-IT" sz="2000" dirty="0" smtClean="0"/>
              <a:t>editori (2017)</a:t>
            </a: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  <a:hlinkClick r:id="rId5"/>
            </a:endParaRPr>
          </a:p>
          <a:p>
            <a:pPr lvl="0" algn="just">
              <a:buClr>
                <a:srgbClr val="C00000"/>
              </a:buClr>
              <a:buSzPct val="100000"/>
            </a:pP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</a:t>
            </a: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://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romatrepress.uniroma3.it/ojs/index.php/dead/article/view/1421</a:t>
            </a: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buClr>
                <a:srgbClr val="C00000"/>
              </a:buClr>
              <a:buSzPct val="100000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  <a:sym typeface="Roboto"/>
              </a:rPr>
              <a:t>Le licenze in NILDE : opportunità per il consorzio NILDE </a:t>
            </a: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(</a:t>
            </a:r>
            <a:r>
              <a:rPr lang="it-IT" sz="2000" b="1" dirty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2016</a:t>
            </a:r>
            <a:r>
              <a:rPr lang="it-IT" sz="2000" b="1" dirty="0" smtClean="0">
                <a:solidFill>
                  <a:srgbClr val="202020"/>
                </a:solidFill>
                <a:latin typeface="Roboto"/>
                <a:ea typeface="Roboto"/>
                <a:cs typeface="Roboto"/>
              </a:rPr>
              <a:t>)</a:t>
            </a:r>
          </a:p>
          <a:p>
            <a:pPr algn="just">
              <a:buClr>
                <a:srgbClr val="C00000"/>
              </a:buClr>
              <a:buSzPct val="100000"/>
            </a:pPr>
            <a:endParaRPr lang="it-IT" sz="2000" b="1" dirty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  <a:hlinkClick r:id="rId5"/>
            </a:endParaRPr>
          </a:p>
          <a:p>
            <a:pPr lvl="0" algn="just">
              <a:buClr>
                <a:srgbClr val="C00000"/>
              </a:buClr>
              <a:buSzPct val="100000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>
              <a:buClr>
                <a:srgbClr val="C00000"/>
              </a:buClr>
              <a:buSzPct val="100000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it-IT" sz="2000" b="1" dirty="0" smtClean="0">
              <a:solidFill>
                <a:srgbClr val="2020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423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/>
          <p:nvPr/>
        </p:nvGrpSpPr>
        <p:grpSpPr>
          <a:xfrm>
            <a:off x="539552" y="1340768"/>
            <a:ext cx="7704856" cy="4581128"/>
            <a:chOff x="323528" y="1556792"/>
            <a:chExt cx="8378655" cy="5054962"/>
          </a:xfrm>
        </p:grpSpPr>
        <p:pic>
          <p:nvPicPr>
            <p:cNvPr id="6" name="Immagine 14" descr="annaortigari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1700808"/>
              <a:ext cx="738759" cy="7831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Immagine 18" descr="tamburini.jpg"/>
            <p:cNvPicPr>
              <a:picLocks noChangeAspect="1"/>
            </p:cNvPicPr>
            <p:nvPr/>
          </p:nvPicPr>
          <p:blipFill>
            <a:blip r:embed="rId3" cstate="print"/>
            <a:srcRect l="8453"/>
            <a:stretch>
              <a:fillRect/>
            </a:stretch>
          </p:blipFill>
          <p:spPr bwMode="auto">
            <a:xfrm>
              <a:off x="4427984" y="4797152"/>
              <a:ext cx="742060" cy="7817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Immagine 20" descr="bessone.jpeg"/>
            <p:cNvPicPr>
              <a:picLocks noChangeAspect="1"/>
            </p:cNvPicPr>
            <p:nvPr/>
          </p:nvPicPr>
          <p:blipFill>
            <a:blip r:embed="rId4" cstate="print"/>
            <a:srcRect l="5151" t="3027" r="2911" b="5367"/>
            <a:stretch>
              <a:fillRect/>
            </a:stretch>
          </p:blipFill>
          <p:spPr bwMode="auto">
            <a:xfrm>
              <a:off x="323528" y="4797152"/>
              <a:ext cx="747353" cy="8014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Immagine 23" descr="tugnoli.JPG"/>
            <p:cNvPicPr>
              <a:picLocks noChangeAspect="1"/>
            </p:cNvPicPr>
            <p:nvPr/>
          </p:nvPicPr>
          <p:blipFill>
            <a:blip r:embed="rId5" cstate="print"/>
            <a:srcRect t="27168"/>
            <a:stretch>
              <a:fillRect/>
            </a:stretch>
          </p:blipFill>
          <p:spPr bwMode="auto">
            <a:xfrm rot="21021543">
              <a:off x="5786925" y="1829255"/>
              <a:ext cx="742540" cy="8125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Immagine 28" descr="barazia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77319">
              <a:off x="374697" y="2400043"/>
              <a:ext cx="794598" cy="7946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Immagine 31" descr="decarolis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36908">
              <a:off x="5500432" y="4632262"/>
              <a:ext cx="726649" cy="8840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Immagine 37" descr="fotohorn.jpg"/>
            <p:cNvPicPr>
              <a:picLocks noChangeAspect="1"/>
            </p:cNvPicPr>
            <p:nvPr/>
          </p:nvPicPr>
          <p:blipFill>
            <a:blip r:embed="rId8" cstate="print"/>
            <a:srcRect b="20952"/>
            <a:stretch>
              <a:fillRect/>
            </a:stretch>
          </p:blipFill>
          <p:spPr bwMode="auto">
            <a:xfrm rot="21437207">
              <a:off x="4519131" y="1861963"/>
              <a:ext cx="743670" cy="8262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Immagine 39" descr="gustavo.jpg"/>
            <p:cNvPicPr>
              <a:picLocks noChangeAspect="1"/>
            </p:cNvPicPr>
            <p:nvPr/>
          </p:nvPicPr>
          <p:blipFill>
            <a:blip r:embed="rId9" cstate="print"/>
            <a:srcRect l="43706" t="22050"/>
            <a:stretch>
              <a:fillRect/>
            </a:stretch>
          </p:blipFill>
          <p:spPr bwMode="auto">
            <a:xfrm>
              <a:off x="2986002" y="1772816"/>
              <a:ext cx="928210" cy="9361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Immagine 41" descr="elenaFushini.JPG"/>
            <p:cNvPicPr>
              <a:picLocks noChangeAspect="1"/>
            </p:cNvPicPr>
            <p:nvPr/>
          </p:nvPicPr>
          <p:blipFill>
            <a:blip r:embed="rId10" cstate="print"/>
            <a:srcRect l="65591" t="65549"/>
            <a:stretch>
              <a:fillRect/>
            </a:stretch>
          </p:blipFill>
          <p:spPr bwMode="auto">
            <a:xfrm rot="1007566">
              <a:off x="7906106" y="5178757"/>
              <a:ext cx="760101" cy="7611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Immagine 47" descr="FabiolaFazi.JPG"/>
            <p:cNvPicPr>
              <a:picLocks noChangeAspect="1"/>
            </p:cNvPicPr>
            <p:nvPr/>
          </p:nvPicPr>
          <p:blipFill>
            <a:blip r:embed="rId11" cstate="print"/>
            <a:srcRect r="23692"/>
            <a:stretch>
              <a:fillRect/>
            </a:stretch>
          </p:blipFill>
          <p:spPr bwMode="auto">
            <a:xfrm rot="388228">
              <a:off x="5693036" y="3038661"/>
              <a:ext cx="783810" cy="7704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Immagine 49" descr="claudia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1349996">
              <a:off x="2083322" y="3023241"/>
              <a:ext cx="756254" cy="8973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Immagine 54" descr="fotoWilliam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92680">
              <a:off x="852064" y="3664448"/>
              <a:ext cx="718492" cy="8941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Immagine 50" descr="Enzagasbarro.JPG"/>
            <p:cNvPicPr>
              <a:picLocks noChangeAspect="1"/>
            </p:cNvPicPr>
            <p:nvPr/>
          </p:nvPicPr>
          <p:blipFill>
            <a:blip r:embed="rId14" cstate="print"/>
            <a:srcRect l="29236"/>
            <a:stretch>
              <a:fillRect/>
            </a:stretch>
          </p:blipFill>
          <p:spPr bwMode="auto">
            <a:xfrm>
              <a:off x="4644008" y="3501008"/>
              <a:ext cx="755205" cy="8004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Immagine 22" descr="silvana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164288" y="1556792"/>
              <a:ext cx="783052" cy="7831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Immagine 62" descr="Elena_Franchini.jp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956376" y="4005064"/>
              <a:ext cx="745807" cy="8006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Immagine 64" descr="sandra_faita.jpg"/>
            <p:cNvPicPr>
              <a:picLocks noChangeAspect="1"/>
            </p:cNvPicPr>
            <p:nvPr/>
          </p:nvPicPr>
          <p:blipFill>
            <a:blip r:embed="rId17" cstate="print"/>
            <a:srcRect l="32211" t="34895" r="35577" b="30209"/>
            <a:stretch>
              <a:fillRect/>
            </a:stretch>
          </p:blipFill>
          <p:spPr bwMode="auto">
            <a:xfrm>
              <a:off x="6660232" y="3861048"/>
              <a:ext cx="783810" cy="8492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Immagine 59" descr="massari.png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500287">
              <a:off x="7508067" y="2760036"/>
              <a:ext cx="765092" cy="824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Immagine 64" descr="ezio.jpg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20911105">
              <a:off x="1041416" y="5731054"/>
              <a:ext cx="779782" cy="7798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Immagine 69" descr="Barbara_foto.jp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792481" y="5126939"/>
              <a:ext cx="784800" cy="8496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Immagine 12" descr="garbolino.jpg"/>
            <p:cNvPicPr>
              <a:picLocks noChangeAspect="1"/>
            </p:cNvPicPr>
            <p:nvPr/>
          </p:nvPicPr>
          <p:blipFill>
            <a:blip r:embed="rId21" cstate="print"/>
            <a:srcRect r="8333"/>
            <a:stretch>
              <a:fillRect/>
            </a:stretch>
          </p:blipFill>
          <p:spPr bwMode="auto">
            <a:xfrm rot="20937993">
              <a:off x="3422173" y="3060952"/>
              <a:ext cx="750823" cy="849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Immagine 75" descr="bianca_gai.jpg"/>
            <p:cNvPicPr>
              <a:picLocks noChangeAspect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20521341">
              <a:off x="1728429" y="4538510"/>
              <a:ext cx="788250" cy="8294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Immagine 26" descr="colombo_insubria.jpg"/>
            <p:cNvPicPr>
              <a:picLocks noChangeAspect="1"/>
            </p:cNvPicPr>
            <p:nvPr/>
          </p:nvPicPr>
          <p:blipFill>
            <a:blip r:embed="rId23" cstate="print"/>
            <a:srcRect r="10626"/>
            <a:stretch>
              <a:fillRect/>
            </a:stretch>
          </p:blipFill>
          <p:spPr>
            <a:xfrm>
              <a:off x="2915816" y="4437112"/>
              <a:ext cx="864096" cy="9446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Immagine 27" descr="Elena.jpg"/>
            <p:cNvPicPr>
              <a:picLocks noChangeAspect="1"/>
            </p:cNvPicPr>
            <p:nvPr/>
          </p:nvPicPr>
          <p:blipFill>
            <a:blip r:embed="rId24" cstate="print"/>
            <a:srcRect t="37674"/>
            <a:stretch>
              <a:fillRect/>
            </a:stretch>
          </p:blipFill>
          <p:spPr>
            <a:xfrm>
              <a:off x="2483768" y="5661248"/>
              <a:ext cx="1100174" cy="8885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Immagine 28" descr="pieropan_alpe.png"/>
            <p:cNvPicPr>
              <a:picLocks noChangeAspect="1"/>
            </p:cNvPicPr>
            <p:nvPr/>
          </p:nvPicPr>
          <p:blipFill>
            <a:blip r:embed="rId25" cstate="print"/>
            <a:srcRect l="-1799" r="89199" b="90949"/>
            <a:stretch>
              <a:fillRect/>
            </a:stretch>
          </p:blipFill>
          <p:spPr>
            <a:xfrm rot="816584">
              <a:off x="3851920" y="5661248"/>
              <a:ext cx="948812" cy="9087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Immagine 29" descr="cristiana_bettella-unipd.jpg"/>
            <p:cNvPicPr>
              <a:picLocks noChangeAspect="1"/>
            </p:cNvPicPr>
            <p:nvPr/>
          </p:nvPicPr>
          <p:blipFill>
            <a:blip r:embed="rId26" cstate="print"/>
            <a:srcRect l="23535" t="8755" r="23932" b="9526"/>
            <a:stretch>
              <a:fillRect/>
            </a:stretch>
          </p:blipFill>
          <p:spPr>
            <a:xfrm>
              <a:off x="5580112" y="5805264"/>
              <a:ext cx="864096" cy="8064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687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231</Words>
  <Application>Microsoft Office PowerPoint</Application>
  <PresentationFormat>Presentazione su schermo (4:3)</PresentationFormat>
  <Paragraphs>111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Arial Unicode MS</vt:lpstr>
      <vt:lpstr>Wingdings</vt:lpstr>
      <vt:lpstr>Calibri</vt:lpstr>
      <vt:lpstr>Montserrat</vt:lpstr>
      <vt:lpstr>Roboto</vt:lpstr>
      <vt:lpstr>Cabin</vt:lpstr>
      <vt:lpstr>Lato</vt:lpstr>
      <vt:lpstr>Simple Light</vt:lpstr>
      <vt:lpstr>Gruppo ALPE Relazione attività</vt:lpstr>
      <vt:lpstr>Presentazione standard di PowerPoint</vt:lpstr>
      <vt:lpstr>1. AGGIORNAMENTO DATABASE</vt:lpstr>
      <vt:lpstr>1. AGGIORNAMENTO DATABASE</vt:lpstr>
      <vt:lpstr>2. RETE E GRUPPI : Nuove adesioni </vt:lpstr>
      <vt:lpstr>3. Gruppo Standard SG3 </vt:lpstr>
      <vt:lpstr>4. FORMAZIONE e SUPPORTO </vt:lpstr>
      <vt:lpstr>5. PRESENTAZIONI E PUBBLICAZIONI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Utenti  Biblioteca d’area</dc:title>
  <dc:creator>Ornella</dc:creator>
  <cp:lastModifiedBy>Ornella</cp:lastModifiedBy>
  <cp:revision>53</cp:revision>
  <dcterms:modified xsi:type="dcterms:W3CDTF">2017-11-22T11:53:38Z</dcterms:modified>
</cp:coreProperties>
</file>