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10"/>
  </p:notesMasterIdLst>
  <p:sldIdLst>
    <p:sldId id="256" r:id="rId2"/>
    <p:sldId id="284" r:id="rId3"/>
    <p:sldId id="286" r:id="rId4"/>
    <p:sldId id="291" r:id="rId5"/>
    <p:sldId id="257" r:id="rId6"/>
    <p:sldId id="287" r:id="rId7"/>
    <p:sldId id="292" r:id="rId8"/>
    <p:sldId id="266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7619"/>
    <a:srgbClr val="F065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43781E0-3448-43F4-9B62-2D97F7B32AE9}">
  <a:tblStyle styleId="{143781E0-3448-43F4-9B62-2D97F7B32AE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27272"/>
              <a:buChar char="●"/>
              <a:defRPr sz="1100"/>
            </a:lvl1pPr>
            <a:lvl2pPr lvl="1">
              <a:spcBef>
                <a:spcPts val="0"/>
              </a:spcBef>
              <a:buSzPct val="127272"/>
              <a:buChar char="○"/>
              <a:defRPr sz="1100"/>
            </a:lvl2pPr>
            <a:lvl3pPr lvl="2">
              <a:spcBef>
                <a:spcPts val="0"/>
              </a:spcBef>
              <a:buSzPct val="127272"/>
              <a:buChar char="■"/>
              <a:defRPr sz="1100"/>
            </a:lvl3pPr>
            <a:lvl4pPr lvl="3">
              <a:spcBef>
                <a:spcPts val="0"/>
              </a:spcBef>
              <a:buSzPct val="127272"/>
              <a:buChar char="●"/>
              <a:defRPr sz="1100"/>
            </a:lvl4pPr>
            <a:lvl5pPr lvl="4">
              <a:spcBef>
                <a:spcPts val="0"/>
              </a:spcBef>
              <a:buSzPct val="127272"/>
              <a:buChar char="○"/>
              <a:defRPr sz="1100"/>
            </a:lvl5pPr>
            <a:lvl6pPr lvl="5">
              <a:spcBef>
                <a:spcPts val="0"/>
              </a:spcBef>
              <a:buSzPct val="127272"/>
              <a:buChar char="■"/>
              <a:defRPr sz="1100"/>
            </a:lvl6pPr>
            <a:lvl7pPr lvl="6">
              <a:spcBef>
                <a:spcPts val="0"/>
              </a:spcBef>
              <a:buSzPct val="127272"/>
              <a:buChar char="●"/>
              <a:defRPr sz="1100"/>
            </a:lvl7pPr>
            <a:lvl8pPr lvl="7">
              <a:spcBef>
                <a:spcPts val="0"/>
              </a:spcBef>
              <a:buSzPct val="127272"/>
              <a:buChar char="○"/>
              <a:defRPr sz="1100"/>
            </a:lvl8pPr>
            <a:lvl9pPr lvl="8">
              <a:spcBef>
                <a:spcPts val="0"/>
              </a:spcBef>
              <a:buSzPct val="127272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89409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2742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3274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3371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0114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6721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93603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736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631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FF9E00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818063" y="805650"/>
            <a:ext cx="7507875" cy="3532200"/>
          </a:xfrm>
          <a:custGeom>
            <a:avLst/>
            <a:gdLst/>
            <a:ahLst/>
            <a:cxnLst/>
            <a:rect l="0" t="0" r="0" b="0"/>
            <a:pathLst>
              <a:path w="300315" h="141288" extrusionOk="0">
                <a:moveTo>
                  <a:pt x="121105" y="0"/>
                </a:moveTo>
                <a:lnTo>
                  <a:pt x="0" y="0"/>
                </a:lnTo>
                <a:lnTo>
                  <a:pt x="0" y="141288"/>
                </a:lnTo>
                <a:lnTo>
                  <a:pt x="300315" y="141288"/>
                </a:lnTo>
                <a:lnTo>
                  <a:pt x="300315" y="305"/>
                </a:lnTo>
                <a:lnTo>
                  <a:pt x="179211" y="305"/>
                </a:lnTo>
              </a:path>
            </a:pathLst>
          </a:custGeom>
          <a:noFill/>
          <a:ln w="152400" cap="flat" cmpd="sng">
            <a:solidFill>
              <a:srgbClr val="FFFFFF"/>
            </a:solidFill>
            <a:prstDash val="solid"/>
            <a:miter lim="8000"/>
            <a:headEnd type="none" w="lg" len="lg"/>
            <a:tailEnd type="none" w="lg" len="lg"/>
          </a:ln>
        </p:spPr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296350" y="1991850"/>
            <a:ext cx="4551300" cy="1159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1pPr>
            <a:lvl2pPr lvl="1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2pPr>
            <a:lvl3pPr lvl="2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3pPr>
            <a:lvl4pPr lvl="3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4pPr>
            <a:lvl5pPr lvl="4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5pPr>
            <a:lvl6pPr lvl="5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6pPr>
            <a:lvl7pPr lvl="6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7pPr>
            <a:lvl8pPr lvl="7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8pPr>
            <a:lvl9pPr lvl="8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259950" y="274275"/>
            <a:ext cx="8624125" cy="4594950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 lim="8000"/>
            <a:headEnd type="none" w="lg" len="lg"/>
            <a:tailEnd type="none" w="lg" len="lg"/>
          </a:ln>
        </p:spPr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241650" y="91566"/>
            <a:ext cx="2660700" cy="733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840975" y="956004"/>
            <a:ext cx="3621900" cy="296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81053" y="956004"/>
            <a:ext cx="3621900" cy="296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inverse">
    <p:bg>
      <p:bgPr>
        <a:solidFill>
          <a:srgbClr val="434343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558125" y="550425"/>
            <a:ext cx="8028198" cy="4042637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44041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02146" y="38"/>
                </a:lnTo>
              </a:path>
            </a:pathLst>
          </a:custGeom>
          <a:noFill/>
          <a:ln w="76200" cap="flat" cmpd="sng">
            <a:solidFill>
              <a:srgbClr val="FFFFFF"/>
            </a:solidFill>
            <a:prstDash val="solid"/>
            <a:miter lim="8000"/>
            <a:headEnd type="none" w="lg" len="lg"/>
            <a:tailEnd type="none" w="lg" len="lg"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241650" y="91566"/>
            <a:ext cx="2660700" cy="73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16650" y="950850"/>
            <a:ext cx="7310700" cy="324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CCCCCC"/>
              </a:buClr>
              <a:buSzPct val="80000"/>
              <a:buFont typeface="Droid Serif"/>
              <a:buChar char="⊡"/>
              <a:defRPr sz="30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lvl="1">
              <a:spcBef>
                <a:spcPts val="480"/>
              </a:spcBef>
              <a:buClr>
                <a:srgbClr val="CCCCCC"/>
              </a:buClr>
              <a:buSzPct val="75000"/>
              <a:buFont typeface="Droid Serif"/>
              <a:buChar char="□"/>
              <a:defRPr sz="24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2pPr>
            <a:lvl3pPr lvl="2">
              <a:spcBef>
                <a:spcPts val="480"/>
              </a:spcBef>
              <a:buClr>
                <a:srgbClr val="CCCCCC"/>
              </a:buClr>
              <a:buSzPct val="100000"/>
              <a:buFont typeface="Droid Serif"/>
              <a:buChar char="■"/>
              <a:defRPr sz="24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3pPr>
            <a:lvl4pPr lvl="3">
              <a:spcBef>
                <a:spcPts val="360"/>
              </a:spcBef>
              <a:buClr>
                <a:srgbClr val="CCCCCC"/>
              </a:buClr>
              <a:buSzPct val="100000"/>
              <a:buFont typeface="Droid Serif"/>
              <a:buChar char="●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4pPr>
            <a:lvl5pPr lvl="4">
              <a:spcBef>
                <a:spcPts val="360"/>
              </a:spcBef>
              <a:buClr>
                <a:srgbClr val="CCCCCC"/>
              </a:buClr>
              <a:buSzPct val="100000"/>
              <a:buFont typeface="Droid Serif"/>
              <a:buChar char="○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5pPr>
            <a:lvl6pPr lvl="5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buChar char="■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6pPr>
            <a:lvl7pPr lvl="6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buChar char="●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7pPr>
            <a:lvl8pPr lvl="7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buChar char="○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8pPr>
            <a:lvl9pPr lvl="8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buChar char="■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7" r:id="rId3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lds2019.org/" TargetMode="Externa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ethinkingresourcesharing.org/wp-content/uploads/2012/10/Version_2_RUSA_STARS_Rethinking_Resource_Sharing_STAR_Checklist.pdf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1475656" y="1347614"/>
            <a:ext cx="6336704" cy="2664296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e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Relazione attività</a:t>
            </a:r>
            <a:r>
              <a:rPr lang="e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Gruppo di lavoro</a:t>
            </a:r>
            <a:r>
              <a:rPr lang="en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internazionalizzazione -</a:t>
            </a:r>
            <a:r>
              <a:rPr lang="en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Activities report</a:t>
            </a:r>
            <a:r>
              <a:rPr lang="e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Internationalization Working </a:t>
            </a:r>
            <a:r>
              <a:rPr lang="e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</a:t>
            </a:r>
            <a:r>
              <a:rPr lang="e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" sz="3600" dirty="0" smtClean="0">
                <a:solidFill>
                  <a:schemeClr val="bg1"/>
                </a:solidFill>
              </a:rPr>
              <a:t>2018-2019</a:t>
            </a:r>
            <a:r>
              <a:rPr lang="en" sz="2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" sz="2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" sz="2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54530"/>
            <a:ext cx="1840344" cy="10530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203848" y="21120"/>
            <a:ext cx="2660700" cy="95260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Arial"/>
              </a:rPr>
              <a:t>COMPONENTI</a:t>
            </a:r>
            <a:br>
              <a:rPr lang="en" sz="2800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Arial"/>
              </a:rPr>
            </a:br>
            <a:r>
              <a:rPr lang="en" sz="2800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Arial"/>
              </a:rPr>
              <a:t>MEMBERS</a:t>
            </a:r>
            <a:endParaRPr lang="en" sz="2800" dirty="0">
              <a:solidFill>
                <a:srgbClr val="434343"/>
              </a:solidFill>
              <a:latin typeface="Droid Serif"/>
              <a:ea typeface="Droid Serif"/>
              <a:cs typeface="Droid Serif"/>
              <a:sym typeface="Arial"/>
            </a:endParaRPr>
          </a:p>
        </p:txBody>
      </p:sp>
      <p:sp>
        <p:nvSpPr>
          <p:cNvPr id="55" name="Shape 55"/>
          <p:cNvSpPr txBox="1"/>
          <p:nvPr/>
        </p:nvSpPr>
        <p:spPr>
          <a:xfrm>
            <a:off x="356633" y="894831"/>
            <a:ext cx="4071352" cy="347540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it-IT" sz="2400" b="1" dirty="0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>C</a:t>
            </a:r>
            <a:r>
              <a:rPr lang="en" sz="2400" b="1" dirty="0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>BN NILDE 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b="1" dirty="0" smtClean="0"/>
              <a:t>Colombo </a:t>
            </a:r>
            <a:r>
              <a:rPr lang="it-IT" b="1" dirty="0"/>
              <a:t>Giovanna </a:t>
            </a:r>
            <a:r>
              <a:rPr lang="it-IT" sz="1200" dirty="0" smtClean="0"/>
              <a:t>(Università </a:t>
            </a:r>
            <a:r>
              <a:rPr lang="it-IT" sz="1200" dirty="0"/>
              <a:t>dell'</a:t>
            </a:r>
            <a:r>
              <a:rPr lang="it-IT" sz="1200" dirty="0" err="1"/>
              <a:t>Insubria</a:t>
            </a:r>
            <a:r>
              <a:rPr lang="it-IT" sz="1200" dirty="0" smtClean="0"/>
              <a:t>)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b="1" dirty="0" smtClean="0"/>
              <a:t>De </a:t>
            </a:r>
            <a:r>
              <a:rPr lang="it-IT" b="1" dirty="0" err="1"/>
              <a:t>Filippis</a:t>
            </a:r>
            <a:r>
              <a:rPr lang="it-IT" b="1" dirty="0"/>
              <a:t> Patrizia </a:t>
            </a:r>
            <a:r>
              <a:rPr lang="it-IT" sz="1300" dirty="0" smtClean="0"/>
              <a:t>(</a:t>
            </a:r>
            <a:r>
              <a:rPr lang="it-IT" sz="1200" dirty="0" smtClean="0"/>
              <a:t>Università </a:t>
            </a:r>
            <a:r>
              <a:rPr lang="it-IT" sz="1200" dirty="0"/>
              <a:t>della Campania</a:t>
            </a:r>
            <a:r>
              <a:rPr lang="it-IT" sz="1200" dirty="0" smtClean="0"/>
              <a:t>)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b="1" dirty="0" smtClean="0"/>
              <a:t>Maimone </a:t>
            </a:r>
            <a:r>
              <a:rPr lang="it-IT" b="1" dirty="0"/>
              <a:t>Ansaldo Patti Loriana </a:t>
            </a:r>
            <a:r>
              <a:rPr lang="it-IT" sz="1200" dirty="0" smtClean="0"/>
              <a:t>(Università </a:t>
            </a:r>
            <a:r>
              <a:rPr lang="it-IT" sz="1200" dirty="0"/>
              <a:t>di Messina</a:t>
            </a:r>
            <a:r>
              <a:rPr lang="it-IT" sz="1200" dirty="0" smtClean="0"/>
              <a:t>)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tx1"/>
                </a:solidFill>
              </a:rPr>
              <a:t>Mangiaracina </a:t>
            </a:r>
            <a:r>
              <a:rPr lang="it-IT" b="1" dirty="0">
                <a:solidFill>
                  <a:schemeClr val="tx1"/>
                </a:solidFill>
              </a:rPr>
              <a:t>Silvana </a:t>
            </a:r>
            <a:r>
              <a:rPr lang="it-IT" sz="1200" dirty="0" smtClean="0"/>
              <a:t>(Biblioteca </a:t>
            </a:r>
            <a:r>
              <a:rPr lang="it-IT" sz="1200" dirty="0"/>
              <a:t>dell'Area della Ricerca di Bologna</a:t>
            </a:r>
            <a:r>
              <a:rPr lang="it-IT" sz="1200" dirty="0" smtClean="0"/>
              <a:t>)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tx1"/>
                </a:solidFill>
              </a:rPr>
              <a:t>Secinaro </a:t>
            </a:r>
            <a:r>
              <a:rPr lang="it-IT" b="1" dirty="0">
                <a:solidFill>
                  <a:schemeClr val="tx1"/>
                </a:solidFill>
              </a:rPr>
              <a:t>Emanuela </a:t>
            </a:r>
            <a:r>
              <a:rPr lang="it-IT" sz="1200" dirty="0" smtClean="0"/>
              <a:t>(Biblioteca </a:t>
            </a:r>
            <a:r>
              <a:rPr lang="it-IT" sz="1200" dirty="0"/>
              <a:t>I.N.RI.M</a:t>
            </a:r>
            <a:r>
              <a:rPr lang="it-IT" sz="1200" dirty="0" smtClean="0"/>
              <a:t>)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/>
                </a:solidFill>
              </a:rPr>
              <a:t>Tugnoli Alessandro </a:t>
            </a:r>
            <a:r>
              <a:rPr lang="it-IT" sz="1200" dirty="0" smtClean="0"/>
              <a:t>(Biblioteca </a:t>
            </a:r>
            <a:r>
              <a:rPr lang="it-IT" sz="1200" dirty="0"/>
              <a:t>dell'Area della Ricerca di Bologna</a:t>
            </a:r>
            <a:r>
              <a:rPr lang="it-IT" sz="1200" dirty="0" smtClean="0"/>
              <a:t>)</a:t>
            </a:r>
            <a:endParaRPr lang="it-IT" sz="1200" dirty="0"/>
          </a:p>
        </p:txBody>
      </p:sp>
      <p:sp>
        <p:nvSpPr>
          <p:cNvPr id="56" name="Shape 56"/>
          <p:cNvSpPr txBox="1"/>
          <p:nvPr/>
        </p:nvSpPr>
        <p:spPr>
          <a:xfrm>
            <a:off x="4427985" y="894830"/>
            <a:ext cx="4260296" cy="38371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2400" b="1" dirty="0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>ESTERNI/ EXTERNALS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b="1" dirty="0" err="1" smtClean="0"/>
              <a:t>Bae</a:t>
            </a:r>
            <a:r>
              <a:rPr lang="it-IT" b="1" dirty="0" smtClean="0"/>
              <a:t> </a:t>
            </a:r>
            <a:r>
              <a:rPr lang="it-IT" b="1" dirty="0"/>
              <a:t>Peter </a:t>
            </a:r>
            <a:r>
              <a:rPr lang="it-IT" sz="1200" dirty="0"/>
              <a:t>(Princeton </a:t>
            </a:r>
            <a:r>
              <a:rPr lang="it-IT" sz="1200" dirty="0" err="1"/>
              <a:t>University</a:t>
            </a:r>
            <a:r>
              <a:rPr lang="it-IT" sz="1200" dirty="0" smtClean="0"/>
              <a:t>)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b="1" dirty="0" smtClean="0"/>
              <a:t>Bernardini </a:t>
            </a:r>
            <a:r>
              <a:rPr lang="it-IT" b="1" dirty="0"/>
              <a:t>Elena </a:t>
            </a:r>
            <a:r>
              <a:rPr lang="it-IT" sz="1200" dirty="0"/>
              <a:t>(Università di </a:t>
            </a:r>
            <a:r>
              <a:rPr lang="it-IT" sz="1200" dirty="0" smtClean="0"/>
              <a:t>Milano)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b="1" dirty="0" err="1" smtClean="0"/>
              <a:t>Çelikbaş</a:t>
            </a:r>
            <a:r>
              <a:rPr lang="it-IT" b="1" dirty="0" smtClean="0"/>
              <a:t> </a:t>
            </a:r>
            <a:r>
              <a:rPr lang="it-IT" b="1" dirty="0"/>
              <a:t>Sema </a:t>
            </a:r>
            <a:r>
              <a:rPr lang="it-IT" sz="1200" dirty="0"/>
              <a:t>(Istanbul Technical </a:t>
            </a:r>
            <a:r>
              <a:rPr lang="it-IT" sz="1200" dirty="0" err="1" smtClean="0"/>
              <a:t>University</a:t>
            </a:r>
            <a:r>
              <a:rPr lang="it-IT" sz="1200" dirty="0" smtClean="0"/>
              <a:t>)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b="1" dirty="0" err="1" smtClean="0"/>
              <a:t>Chiandoni</a:t>
            </a:r>
            <a:r>
              <a:rPr lang="it-IT" b="1" dirty="0" smtClean="0"/>
              <a:t> </a:t>
            </a:r>
            <a:r>
              <a:rPr lang="it-IT" b="1" dirty="0"/>
              <a:t>Marco</a:t>
            </a:r>
            <a:r>
              <a:rPr lang="it-IT" dirty="0"/>
              <a:t> </a:t>
            </a:r>
            <a:r>
              <a:rPr lang="it-IT" sz="1200" dirty="0"/>
              <a:t>(Università di </a:t>
            </a:r>
            <a:r>
              <a:rPr lang="it-IT" sz="1200" dirty="0" smtClean="0"/>
              <a:t>Trieste)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b="1" dirty="0" err="1" smtClean="0"/>
              <a:t>Kuehn</a:t>
            </a:r>
            <a:r>
              <a:rPr lang="it-IT" b="1" dirty="0" smtClean="0"/>
              <a:t> </a:t>
            </a:r>
            <a:r>
              <a:rPr lang="it-IT" b="1" dirty="0"/>
              <a:t>Irina</a:t>
            </a:r>
            <a:r>
              <a:rPr lang="it-IT" dirty="0"/>
              <a:t> </a:t>
            </a:r>
            <a:r>
              <a:rPr lang="it-IT" dirty="0" smtClean="0"/>
              <a:t>(</a:t>
            </a:r>
            <a:r>
              <a:rPr lang="it-IT" sz="1200" dirty="0" err="1" smtClean="0"/>
              <a:t>Max</a:t>
            </a:r>
            <a:r>
              <a:rPr lang="it-IT" sz="1200" dirty="0" smtClean="0"/>
              <a:t> </a:t>
            </a:r>
            <a:r>
              <a:rPr lang="it-IT" sz="1200" dirty="0" err="1"/>
              <a:t>Planck</a:t>
            </a:r>
            <a:r>
              <a:rPr lang="it-IT" sz="1200" dirty="0"/>
              <a:t> </a:t>
            </a:r>
            <a:r>
              <a:rPr lang="it-IT" sz="1200" dirty="0" err="1"/>
              <a:t>Institute</a:t>
            </a:r>
            <a:r>
              <a:rPr lang="it-IT" sz="1200" dirty="0"/>
              <a:t> </a:t>
            </a:r>
            <a:r>
              <a:rPr lang="it-IT" sz="1200" dirty="0" err="1"/>
              <a:t>Luxembourg</a:t>
            </a:r>
            <a:r>
              <a:rPr lang="it-IT" sz="1200" dirty="0"/>
              <a:t> for </a:t>
            </a:r>
            <a:r>
              <a:rPr lang="it-IT" sz="1200" dirty="0" err="1"/>
              <a:t>Procedural</a:t>
            </a:r>
            <a:r>
              <a:rPr lang="it-IT" sz="1200" dirty="0"/>
              <a:t> Law</a:t>
            </a:r>
            <a:r>
              <a:rPr lang="it-IT" sz="1200" dirty="0" smtClean="0"/>
              <a:t>) 2018-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b="1" dirty="0" err="1" smtClean="0"/>
              <a:t>Lomba</a:t>
            </a:r>
            <a:r>
              <a:rPr lang="it-IT" b="1" dirty="0" smtClean="0"/>
              <a:t> </a:t>
            </a:r>
            <a:r>
              <a:rPr lang="it-IT" b="1" dirty="0"/>
              <a:t>Carmen </a:t>
            </a:r>
            <a:r>
              <a:rPr lang="it-IT" sz="1200" dirty="0"/>
              <a:t>(Biblioteca </a:t>
            </a:r>
            <a:r>
              <a:rPr lang="it-IT" sz="1200" dirty="0" err="1"/>
              <a:t>Universidad</a:t>
            </a:r>
            <a:r>
              <a:rPr lang="it-IT" sz="1200" dirty="0"/>
              <a:t> </a:t>
            </a:r>
            <a:r>
              <a:rPr lang="it-IT" sz="1200" dirty="0" err="1" smtClean="0"/>
              <a:t>Cantabria</a:t>
            </a:r>
            <a:r>
              <a:rPr lang="it-IT" sz="1200" dirty="0" smtClean="0"/>
              <a:t>)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b="1" dirty="0" smtClean="0"/>
              <a:t>Mainardi </a:t>
            </a:r>
            <a:r>
              <a:rPr lang="it-IT" b="1" dirty="0"/>
              <a:t>Andrea </a:t>
            </a:r>
            <a:r>
              <a:rPr lang="it-IT" sz="1200" dirty="0"/>
              <a:t>(Università di </a:t>
            </a:r>
            <a:r>
              <a:rPr lang="it-IT" sz="1200" dirty="0" smtClean="0"/>
              <a:t>Pavia)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b="1" dirty="0" err="1" smtClean="0"/>
              <a:t>Mulondo</a:t>
            </a:r>
            <a:r>
              <a:rPr lang="it-IT" b="1" dirty="0" smtClean="0"/>
              <a:t> </a:t>
            </a:r>
            <a:r>
              <a:rPr lang="it-IT" b="1" dirty="0"/>
              <a:t>Allan </a:t>
            </a:r>
            <a:r>
              <a:rPr lang="it-IT" sz="1200" dirty="0"/>
              <a:t>(</a:t>
            </a:r>
            <a:r>
              <a:rPr lang="it-IT" sz="1200" dirty="0" err="1"/>
              <a:t>Max</a:t>
            </a:r>
            <a:r>
              <a:rPr lang="it-IT" sz="1200" dirty="0"/>
              <a:t> </a:t>
            </a:r>
            <a:r>
              <a:rPr lang="it-IT" sz="1200" dirty="0" err="1"/>
              <a:t>Planck</a:t>
            </a:r>
            <a:r>
              <a:rPr lang="it-IT" sz="1200" dirty="0"/>
              <a:t> </a:t>
            </a:r>
            <a:r>
              <a:rPr lang="it-IT" sz="1200" dirty="0" err="1"/>
              <a:t>Institute</a:t>
            </a:r>
            <a:r>
              <a:rPr lang="it-IT" sz="1200" dirty="0"/>
              <a:t> </a:t>
            </a:r>
            <a:r>
              <a:rPr lang="it-IT" sz="1200" dirty="0" err="1"/>
              <a:t>Luxembourg</a:t>
            </a:r>
            <a:r>
              <a:rPr lang="it-IT" sz="1200" dirty="0"/>
              <a:t> for </a:t>
            </a:r>
            <a:r>
              <a:rPr lang="it-IT" sz="1200" dirty="0" err="1"/>
              <a:t>Procedural</a:t>
            </a:r>
            <a:r>
              <a:rPr lang="it-IT" sz="1200" dirty="0"/>
              <a:t> </a:t>
            </a:r>
            <a:r>
              <a:rPr lang="it-IT" sz="1200" dirty="0" smtClean="0"/>
              <a:t>Law)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b="1" dirty="0" err="1" smtClean="0"/>
              <a:t>Reuspi</a:t>
            </a:r>
            <a:r>
              <a:rPr lang="it-IT" b="1" dirty="0" smtClean="0"/>
              <a:t> </a:t>
            </a:r>
            <a:r>
              <a:rPr lang="it-IT" b="1" dirty="0"/>
              <a:t>Franco </a:t>
            </a:r>
            <a:r>
              <a:rPr lang="it-IT" sz="1200" dirty="0"/>
              <a:t>(Università di </a:t>
            </a:r>
            <a:r>
              <a:rPr lang="it-IT" sz="1200" dirty="0" smtClean="0"/>
              <a:t>Genova)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b="1" dirty="0" err="1" smtClean="0"/>
              <a:t>Spisa</a:t>
            </a:r>
            <a:r>
              <a:rPr lang="it-IT" b="1" dirty="0" smtClean="0"/>
              <a:t> </a:t>
            </a:r>
            <a:r>
              <a:rPr lang="it-IT" b="1" dirty="0"/>
              <a:t>Carmen </a:t>
            </a:r>
            <a:r>
              <a:rPr lang="it-IT" sz="1200" dirty="0"/>
              <a:t>(Università di Genova) 2018-</a:t>
            </a:r>
            <a:br>
              <a:rPr lang="it-IT" sz="1200" dirty="0"/>
            </a:br>
            <a:endParaRPr lang="it-IT" sz="1200" dirty="0"/>
          </a:p>
          <a:p>
            <a:pPr lvl="0" rtl="0">
              <a:spcBef>
                <a:spcPts val="600"/>
              </a:spcBef>
              <a:buNone/>
            </a:pPr>
            <a:endParaRPr lang="en" sz="1200" dirty="0">
              <a:solidFill>
                <a:srgbClr val="434343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137" y="3579862"/>
            <a:ext cx="1840344" cy="10530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032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186049" y="648"/>
            <a:ext cx="2660700" cy="792088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Arial"/>
              </a:rPr>
              <a:t>RIUNIONI MEETINGS</a:t>
            </a:r>
            <a:br>
              <a:rPr lang="en" sz="2800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Arial"/>
              </a:rPr>
            </a:br>
            <a:endParaRPr lang="en" sz="2800" dirty="0">
              <a:solidFill>
                <a:srgbClr val="434343"/>
              </a:solidFill>
              <a:latin typeface="Droid Serif"/>
              <a:ea typeface="Droid Serif"/>
              <a:cs typeface="Droid Serif"/>
              <a:sym typeface="Arial"/>
            </a:endParaRPr>
          </a:p>
        </p:txBody>
      </p:sp>
      <p:sp>
        <p:nvSpPr>
          <p:cNvPr id="55" name="Shape 55"/>
          <p:cNvSpPr txBox="1"/>
          <p:nvPr/>
        </p:nvSpPr>
        <p:spPr>
          <a:xfrm>
            <a:off x="611560" y="1275606"/>
            <a:ext cx="7953695" cy="244827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600"/>
              </a:spcBef>
            </a:pP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Droid Serif"/>
              </a:rPr>
              <a:t>Comunicazione – </a:t>
            </a:r>
            <a:r>
              <a:rPr lang="it-IT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Communication</a:t>
            </a: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 </a:t>
            </a:r>
            <a:r>
              <a:rPr lang="it-IT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mainly</a:t>
            </a:r>
            <a:endParaRPr lang="it-IT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Droid Serif"/>
              <a:ea typeface="Droid Serif"/>
              <a:cs typeface="Droid Serif"/>
            </a:endParaRPr>
          </a:p>
          <a:p>
            <a:pPr lvl="0">
              <a:spcBef>
                <a:spcPts val="600"/>
              </a:spcBef>
            </a:pPr>
            <a:r>
              <a:rPr lang="it-IT" sz="2800" b="1" dirty="0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>posta </a:t>
            </a:r>
            <a:r>
              <a:rPr lang="it-IT" sz="2800" b="1" dirty="0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>elettronica            </a:t>
            </a:r>
            <a:endParaRPr lang="it-IT" sz="2800" b="1" dirty="0" smtClean="0">
              <a:solidFill>
                <a:srgbClr val="FF9E00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lvl="0">
              <a:spcBef>
                <a:spcPts val="600"/>
              </a:spcBef>
            </a:pPr>
            <a:r>
              <a:rPr lang="it-IT" sz="2800" b="1" dirty="0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>e-mail </a:t>
            </a:r>
            <a:r>
              <a:rPr lang="it-IT" sz="2800" b="1" dirty="0" err="1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>messages</a:t>
            </a:r>
            <a:endParaRPr lang="it-IT" sz="2800" b="1" dirty="0" smtClean="0">
              <a:solidFill>
                <a:srgbClr val="FF9E00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lvl="0">
              <a:spcBef>
                <a:spcPts val="600"/>
              </a:spcBef>
            </a:pPr>
            <a:r>
              <a:rPr lang="it-IT" sz="2800" b="1" dirty="0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>Skype </a:t>
            </a:r>
            <a:endParaRPr lang="it-IT" sz="2800" b="1" dirty="0">
              <a:solidFill>
                <a:srgbClr val="FF9E00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lvl="0">
              <a:spcBef>
                <a:spcPts val="600"/>
              </a:spcBef>
            </a:pPr>
            <a:r>
              <a:rPr lang="it-IT" sz="2800" b="1" dirty="0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/>
            </a:r>
            <a:br>
              <a:rPr lang="it-IT" sz="2800" b="1" dirty="0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</a:br>
            <a:endParaRPr lang="it-IT" sz="2800" b="1" dirty="0" smtClean="0">
              <a:solidFill>
                <a:srgbClr val="FF9E00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lvl="0">
              <a:spcBef>
                <a:spcPts val="600"/>
              </a:spcBef>
            </a:pPr>
            <a:endParaRPr lang="it-IT" sz="2800" b="1" dirty="0">
              <a:solidFill>
                <a:srgbClr val="FF9E00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112" y="3606898"/>
            <a:ext cx="1840344" cy="10530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1960" y="1923678"/>
            <a:ext cx="90487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691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205646" y="51470"/>
            <a:ext cx="2660700" cy="95260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dirty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Arial"/>
              </a:rPr>
              <a:t>ATTIVITA</a:t>
            </a:r>
            <a:r>
              <a:rPr lang="en" sz="2800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Arial"/>
              </a:rPr>
              <a:t>’ – 1</a:t>
            </a:r>
            <a:br>
              <a:rPr lang="en" sz="2800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Arial"/>
              </a:rPr>
            </a:br>
            <a:r>
              <a:rPr lang="en" sz="2800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Arial"/>
              </a:rPr>
              <a:t>ACTIVITY</a:t>
            </a:r>
            <a:endParaRPr lang="en" sz="2800" dirty="0">
              <a:solidFill>
                <a:srgbClr val="434343"/>
              </a:solidFill>
              <a:latin typeface="Droid Serif"/>
              <a:ea typeface="Droid Serif"/>
              <a:cs typeface="Droid Serif"/>
              <a:sym typeface="Arial"/>
            </a:endParaRPr>
          </a:p>
        </p:txBody>
      </p:sp>
      <p:sp>
        <p:nvSpPr>
          <p:cNvPr id="55" name="Shape 55"/>
          <p:cNvSpPr txBox="1"/>
          <p:nvPr/>
        </p:nvSpPr>
        <p:spPr>
          <a:xfrm>
            <a:off x="539552" y="1059582"/>
            <a:ext cx="7072716" cy="86409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>
              <a:spcBef>
                <a:spcPts val="600"/>
              </a:spcBef>
            </a:pPr>
            <a:r>
              <a:rPr lang="it-IT" sz="2400" b="1" dirty="0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>Traduzioni/ </a:t>
            </a:r>
            <a:r>
              <a:rPr lang="it-IT" sz="2400" b="1" dirty="0" err="1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>translations</a:t>
            </a:r>
            <a:r>
              <a:rPr lang="it-IT" sz="2400" b="1" dirty="0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> </a:t>
            </a:r>
            <a:endParaRPr sz="2400" dirty="0">
              <a:solidFill>
                <a:srgbClr val="434343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507688" y="1743658"/>
            <a:ext cx="7992888" cy="151216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Traduzione Manuale Nilde </a:t>
            </a:r>
            <a:r>
              <a:rPr lang="it-I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(sezioni </a:t>
            </a:r>
            <a:r>
              <a:rPr lang="it-IT" sz="1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lending</a:t>
            </a:r>
            <a:r>
              <a:rPr lang="it-I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 and </a:t>
            </a:r>
            <a:r>
              <a:rPr lang="it-IT" sz="1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borrowing</a:t>
            </a:r>
            <a:r>
              <a:rPr lang="it-I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)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Droid Serif"/>
              </a:rPr>
              <a:t>Translation</a:t>
            </a:r>
            <a:r>
              <a:rPr lang="it-I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Droid Serif"/>
              </a:rPr>
              <a:t> of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Droid Serif"/>
              </a:rPr>
              <a:t>NILDE Manual 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Droid Serif"/>
              </a:rPr>
              <a:t>(</a:t>
            </a:r>
            <a:r>
              <a:rPr lang="it-IT" sz="1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lending</a:t>
            </a:r>
            <a:r>
              <a:rPr lang="it-I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 and </a:t>
            </a:r>
            <a:r>
              <a:rPr lang="it-IT" sz="1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borrowing</a:t>
            </a:r>
            <a:r>
              <a:rPr lang="it-I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 </a:t>
            </a:r>
            <a:r>
              <a:rPr lang="it-IT" sz="1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sections</a:t>
            </a:r>
            <a:r>
              <a:rPr lang="it-I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)  </a:t>
            </a:r>
          </a:p>
          <a:p>
            <a:pPr lvl="0">
              <a:spcBef>
                <a:spcPts val="600"/>
              </a:spcBef>
            </a:pPr>
            <a:r>
              <a:rPr lang="it-IT" sz="1800" dirty="0" smtClean="0">
                <a:solidFill>
                  <a:srgbClr val="FF9E00"/>
                </a:solidFill>
                <a:latin typeface="Droid Serif"/>
                <a:ea typeface="Droid Serif"/>
                <a:cs typeface="Droid Serif"/>
              </a:rPr>
              <a:t>da pubblicare/ to </a:t>
            </a:r>
            <a:r>
              <a:rPr lang="it-IT" sz="1800" dirty="0" err="1" smtClean="0">
                <a:solidFill>
                  <a:srgbClr val="FF9E00"/>
                </a:solidFill>
                <a:latin typeface="Droid Serif"/>
                <a:ea typeface="Droid Serif"/>
                <a:cs typeface="Droid Serif"/>
              </a:rPr>
              <a:t>publish</a:t>
            </a:r>
            <a:r>
              <a:rPr lang="it-IT" sz="1800" dirty="0" smtClean="0">
                <a:solidFill>
                  <a:srgbClr val="FF9E00"/>
                </a:solidFill>
                <a:latin typeface="Droid Serif"/>
                <a:ea typeface="Droid Serif"/>
                <a:cs typeface="Droid Serif"/>
              </a:rPr>
              <a:t> in </a:t>
            </a:r>
            <a:r>
              <a:rPr lang="it-IT" sz="1800" dirty="0" err="1" smtClean="0">
                <a:solidFill>
                  <a:srgbClr val="FF9E00"/>
                </a:solidFill>
                <a:latin typeface="Droid Serif"/>
                <a:ea typeface="Droid Serif"/>
                <a:cs typeface="Droid Serif"/>
              </a:rPr>
              <a:t>NILDEWorld</a:t>
            </a:r>
            <a:endParaRPr lang="en" sz="1800" dirty="0">
              <a:solidFill>
                <a:schemeClr val="tx1">
                  <a:lumMod val="65000"/>
                  <a:lumOff val="35000"/>
                </a:schemeClr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63838"/>
            <a:ext cx="1840344" cy="10530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0921" y="3100562"/>
            <a:ext cx="1495425" cy="131445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4253" y="3283198"/>
            <a:ext cx="1609725" cy="1114425"/>
          </a:xfrm>
          <a:prstGeom prst="rect">
            <a:avLst/>
          </a:prstGeom>
        </p:spPr>
      </p:pic>
      <p:cxnSp>
        <p:nvCxnSpPr>
          <p:cNvPr id="11" name="Connettore 2 10"/>
          <p:cNvCxnSpPr/>
          <p:nvPr/>
        </p:nvCxnSpPr>
        <p:spPr>
          <a:xfrm>
            <a:off x="3923928" y="3939902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H="1">
            <a:off x="3973978" y="3651870"/>
            <a:ext cx="38199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447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205646" y="14296"/>
            <a:ext cx="2660700" cy="95260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dirty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Arial"/>
              </a:rPr>
              <a:t>ATTIVITA</a:t>
            </a:r>
            <a:r>
              <a:rPr lang="en" sz="2800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Arial"/>
              </a:rPr>
              <a:t>’ - 2</a:t>
            </a:r>
            <a:br>
              <a:rPr lang="en" sz="2800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Arial"/>
              </a:rPr>
            </a:br>
            <a:r>
              <a:rPr lang="en" sz="2800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Arial"/>
              </a:rPr>
              <a:t>ACTIVITY</a:t>
            </a:r>
            <a:endParaRPr lang="en" sz="2800" dirty="0">
              <a:solidFill>
                <a:srgbClr val="434343"/>
              </a:solidFill>
              <a:latin typeface="Droid Serif"/>
              <a:ea typeface="Droid Serif"/>
              <a:cs typeface="Droid Serif"/>
              <a:sym typeface="Arial"/>
            </a:endParaRPr>
          </a:p>
        </p:txBody>
      </p:sp>
      <p:sp>
        <p:nvSpPr>
          <p:cNvPr id="55" name="Shape 55"/>
          <p:cNvSpPr txBox="1"/>
          <p:nvPr/>
        </p:nvSpPr>
        <p:spPr>
          <a:xfrm>
            <a:off x="467544" y="915566"/>
            <a:ext cx="8280920" cy="86409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>
              <a:spcBef>
                <a:spcPts val="600"/>
              </a:spcBef>
            </a:pPr>
            <a:r>
              <a:rPr lang="it-IT" sz="2400" b="1" dirty="0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>Sostegno a iniziative internazionali / </a:t>
            </a:r>
          </a:p>
          <a:p>
            <a:pPr>
              <a:spcBef>
                <a:spcPts val="600"/>
              </a:spcBef>
            </a:pPr>
            <a:r>
              <a:rPr lang="it-IT" sz="2400" b="1" dirty="0" err="1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>Support</a:t>
            </a:r>
            <a:r>
              <a:rPr lang="it-IT" sz="2400" b="1" dirty="0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> International </a:t>
            </a:r>
            <a:r>
              <a:rPr lang="it-IT" sz="2400" b="1" dirty="0" err="1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>initiatives</a:t>
            </a:r>
            <a:endParaRPr lang="en" sz="2400" b="1" dirty="0" smtClean="0">
              <a:solidFill>
                <a:srgbClr val="FF9E00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lvl="0">
              <a:spcBef>
                <a:spcPts val="600"/>
              </a:spcBef>
            </a:pPr>
            <a:r>
              <a:rPr lang="it-IT" sz="2400" b="1" dirty="0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> </a:t>
            </a:r>
            <a:endParaRPr lang="en" sz="2400" b="1" dirty="0" smtClean="0">
              <a:solidFill>
                <a:srgbClr val="FF9E00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lvl="0" rtl="0">
              <a:spcBef>
                <a:spcPts val="600"/>
              </a:spcBef>
              <a:buNone/>
            </a:pPr>
            <a:endParaRPr sz="2400" dirty="0">
              <a:solidFill>
                <a:srgbClr val="434343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539552" y="1851670"/>
            <a:ext cx="7992888" cy="252028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600"/>
              </a:spcBef>
            </a:pPr>
            <a:r>
              <a:rPr lang="it-I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Diffusione “International </a:t>
            </a:r>
            <a:r>
              <a:rPr lang="it-I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ILL </a:t>
            </a:r>
            <a:r>
              <a:rPr lang="it-IT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Survey</a:t>
            </a:r>
            <a:r>
              <a:rPr lang="it-I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 2019” promossa </a:t>
            </a:r>
            <a:br>
              <a:rPr lang="it-I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</a:br>
            <a:r>
              <a:rPr lang="it-I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dal </a:t>
            </a:r>
            <a:r>
              <a:rPr lang="it-I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Comitato ALA RUSA </a:t>
            </a:r>
            <a:r>
              <a:rPr lang="it-I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STARS  - </a:t>
            </a:r>
          </a:p>
          <a:p>
            <a:pPr lvl="0">
              <a:spcBef>
                <a:spcPts val="600"/>
              </a:spcBef>
            </a:pPr>
            <a:r>
              <a:rPr lang="it-I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Droid Serif"/>
              </a:rPr>
              <a:t>Spread </a:t>
            </a:r>
            <a:r>
              <a:rPr lang="it-I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“International ILL </a:t>
            </a:r>
            <a:r>
              <a:rPr lang="it-IT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Survey</a:t>
            </a:r>
            <a:r>
              <a:rPr lang="it-I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 2019”  </a:t>
            </a:r>
            <a:r>
              <a:rPr lang="it-IT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promoted</a:t>
            </a:r>
            <a:r>
              <a:rPr lang="it-I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 by </a:t>
            </a:r>
            <a:r>
              <a:rPr lang="it-I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ALA RUSA STARS </a:t>
            </a:r>
            <a:r>
              <a:rPr lang="it-I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 </a:t>
            </a:r>
            <a:r>
              <a:rPr lang="it-IT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>Committee</a:t>
            </a:r>
            <a:r>
              <a:rPr lang="it-I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  <a:t/>
            </a:r>
            <a:br>
              <a:rPr lang="it-I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</a:rPr>
            </a:br>
            <a:r>
              <a:rPr lang="it-IT" sz="1800" dirty="0" smtClean="0">
                <a:solidFill>
                  <a:schemeClr val="tx1"/>
                </a:solidFill>
                <a:latin typeface="Droid Serif"/>
                <a:ea typeface="Droid Serif"/>
                <a:cs typeface="Droid Serif"/>
              </a:rPr>
              <a:t>«The </a:t>
            </a:r>
            <a:r>
              <a:rPr lang="it-IT" sz="1800" dirty="0">
                <a:solidFill>
                  <a:schemeClr val="tx1"/>
                </a:solidFill>
                <a:latin typeface="Droid Serif"/>
                <a:ea typeface="Droid Serif"/>
                <a:cs typeface="Droid Serif"/>
              </a:rPr>
              <a:t>ILL</a:t>
            </a:r>
            <a:r>
              <a:rPr lang="en-US" sz="1800" dirty="0">
                <a:solidFill>
                  <a:schemeClr val="tx1"/>
                </a:solidFill>
                <a:latin typeface="Droid Serif"/>
                <a:ea typeface="Droid Serif"/>
                <a:cs typeface="Droid Serif"/>
              </a:rPr>
              <a:t> survey was open from March 5 to April 16, 2019. </a:t>
            </a:r>
            <a:r>
              <a:rPr lang="en-US" sz="1800" dirty="0" smtClean="0">
                <a:solidFill>
                  <a:schemeClr val="tx1"/>
                </a:solidFill>
                <a:latin typeface="Droid Serif"/>
                <a:ea typeface="Droid Serif"/>
                <a:cs typeface="Droid Serif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Droid Serif"/>
                <a:ea typeface="Droid Serif"/>
                <a:cs typeface="Droid Serif"/>
              </a:rPr>
            </a:br>
            <a:r>
              <a:rPr lang="en-US" sz="1800" dirty="0" smtClean="0">
                <a:solidFill>
                  <a:schemeClr val="tx1"/>
                </a:solidFill>
                <a:latin typeface="Droid Serif"/>
                <a:ea typeface="Droid Serif"/>
                <a:cs typeface="Droid Serif"/>
              </a:rPr>
              <a:t>394 </a:t>
            </a:r>
            <a:r>
              <a:rPr lang="en-US" sz="1800" dirty="0">
                <a:solidFill>
                  <a:schemeClr val="tx1"/>
                </a:solidFill>
                <a:latin typeface="Droid Serif"/>
                <a:ea typeface="Droid Serif"/>
                <a:cs typeface="Droid Serif"/>
              </a:rPr>
              <a:t>responses from 65 </a:t>
            </a:r>
            <a:r>
              <a:rPr lang="en-US" sz="1800" dirty="0" smtClean="0">
                <a:solidFill>
                  <a:schemeClr val="tx1"/>
                </a:solidFill>
                <a:latin typeface="Droid Serif"/>
                <a:ea typeface="Droid Serif"/>
                <a:cs typeface="Droid Serif"/>
              </a:rPr>
              <a:t>countries</a:t>
            </a:r>
            <a:r>
              <a:rPr lang="it-IT" sz="1800" dirty="0">
                <a:solidFill>
                  <a:schemeClr val="tx1"/>
                </a:solidFill>
                <a:latin typeface="Droid Serif"/>
                <a:ea typeface="Droid Serif"/>
                <a:cs typeface="Droid Serif"/>
              </a:rPr>
              <a:t>»</a:t>
            </a:r>
            <a:r>
              <a:rPr lang="en-US" sz="1800" dirty="0" smtClean="0">
                <a:solidFill>
                  <a:schemeClr val="tx1"/>
                </a:solidFill>
                <a:latin typeface="Droid Serif"/>
                <a:ea typeface="Droid Serif"/>
                <a:cs typeface="Droid Serif"/>
              </a:rPr>
              <a:t>. </a:t>
            </a:r>
            <a:br>
              <a:rPr lang="en-US" sz="1800" dirty="0" smtClean="0">
                <a:solidFill>
                  <a:schemeClr val="tx1"/>
                </a:solidFill>
                <a:latin typeface="Droid Serif"/>
                <a:ea typeface="Droid Serif"/>
                <a:cs typeface="Droid Serif"/>
              </a:rPr>
            </a:br>
            <a:r>
              <a:rPr lang="en-US" sz="2000" b="1" dirty="0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>Source</a:t>
            </a:r>
            <a:r>
              <a:rPr lang="en-US" sz="1800" dirty="0" smtClean="0">
                <a:solidFill>
                  <a:schemeClr val="tx1"/>
                </a:solidFill>
                <a:latin typeface="Droid Serif"/>
                <a:ea typeface="Droid Serif"/>
                <a:cs typeface="Droid Serif"/>
                <a:sym typeface="Droid Serif"/>
              </a:rPr>
              <a:t>: </a:t>
            </a:r>
            <a:r>
              <a:rPr lang="en-US" dirty="0">
                <a:solidFill>
                  <a:schemeClr val="tx1"/>
                </a:solidFill>
                <a:latin typeface="Droid Serif"/>
                <a:ea typeface="Droid Serif"/>
                <a:cs typeface="Droid Serif"/>
                <a:sym typeface="Droid Serif"/>
              </a:rPr>
              <a:t>https://</a:t>
            </a:r>
            <a:r>
              <a:rPr lang="en-US" dirty="0" smtClean="0">
                <a:solidFill>
                  <a:schemeClr val="tx1"/>
                </a:solidFill>
                <a:latin typeface="Droid Serif"/>
                <a:ea typeface="Droid Serif"/>
                <a:cs typeface="Droid Serif"/>
                <a:sym typeface="Droid Serif"/>
              </a:rPr>
              <a:t>rusaupdate.org/quarterly_update/stars-summer-2019</a:t>
            </a:r>
            <a:endParaRPr lang="en" sz="1600" dirty="0">
              <a:solidFill>
                <a:srgbClr val="FF9E00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555" y="3140390"/>
            <a:ext cx="1840344" cy="10530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203848" y="0"/>
            <a:ext cx="2660700" cy="95260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Arial"/>
              </a:rPr>
              <a:t>ATTIVITA’ – 3</a:t>
            </a:r>
            <a:br>
              <a:rPr lang="en" sz="2800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Arial"/>
              </a:rPr>
            </a:br>
            <a:r>
              <a:rPr lang="en" sz="2800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Arial"/>
              </a:rPr>
              <a:t>ACTIVITY </a:t>
            </a:r>
            <a:endParaRPr lang="en" sz="2800" dirty="0">
              <a:solidFill>
                <a:srgbClr val="434343"/>
              </a:solidFill>
              <a:latin typeface="Droid Serif"/>
              <a:ea typeface="Droid Serif"/>
              <a:cs typeface="Droid Serif"/>
              <a:sym typeface="Arial"/>
            </a:endParaRPr>
          </a:p>
        </p:txBody>
      </p:sp>
      <p:sp>
        <p:nvSpPr>
          <p:cNvPr id="55" name="Shape 55"/>
          <p:cNvSpPr txBox="1"/>
          <p:nvPr/>
        </p:nvSpPr>
        <p:spPr>
          <a:xfrm>
            <a:off x="395536" y="880977"/>
            <a:ext cx="7953695" cy="11035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600"/>
              </a:spcBef>
            </a:pPr>
            <a:r>
              <a:rPr lang="en" sz="2400" b="1" dirty="0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>  Partecipazione – Participation </a:t>
            </a:r>
          </a:p>
          <a:p>
            <a:pPr lvl="0">
              <a:spcBef>
                <a:spcPts val="600"/>
              </a:spcBef>
            </a:pPr>
            <a:r>
              <a:rPr lang="e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Droid Serif"/>
              </a:rPr>
              <a:t>  16° IFLA-ILDS Conference </a:t>
            </a:r>
            <a:r>
              <a:rPr lang="e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Droid Serif"/>
              </a:rPr>
              <a:t>Prague 9-11 October 2019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112" y="3606898"/>
            <a:ext cx="1840344" cy="10530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2094825"/>
            <a:ext cx="4095750" cy="228600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4934363" y="2318659"/>
            <a:ext cx="2952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analysis and results </a:t>
            </a:r>
            <a:r>
              <a:rPr lang="en-US" dirty="0"/>
              <a:t>from the </a:t>
            </a:r>
            <a:r>
              <a:rPr lang="en-US" dirty="0" smtClean="0"/>
              <a:t>“2019 </a:t>
            </a:r>
            <a:r>
              <a:rPr lang="en-US" dirty="0"/>
              <a:t>RUSA STARS International ILL </a:t>
            </a:r>
            <a:r>
              <a:rPr lang="en-US" dirty="0" smtClean="0"/>
              <a:t>survey” will be presented at the </a:t>
            </a:r>
            <a:br>
              <a:rPr lang="en-US" dirty="0" smtClean="0"/>
            </a:br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IFLA ILDS conference</a:t>
            </a:r>
            <a:endParaRPr lang="it-IT" dirty="0"/>
          </a:p>
        </p:txBody>
      </p:sp>
      <p:cxnSp>
        <p:nvCxnSpPr>
          <p:cNvPr id="4" name="Connettore 2 3"/>
          <p:cNvCxnSpPr/>
          <p:nvPr/>
        </p:nvCxnSpPr>
        <p:spPr>
          <a:xfrm flipH="1">
            <a:off x="4934363" y="3672697"/>
            <a:ext cx="648072" cy="4134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4970367" y="3237825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linkClick r:id="rId5"/>
              </a:rPr>
              <a:t>https://ilds2019.org/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7325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205646" y="14296"/>
            <a:ext cx="2660700" cy="95260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dirty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Arial"/>
              </a:rPr>
              <a:t>ATTIVITA</a:t>
            </a:r>
            <a:r>
              <a:rPr lang="en" sz="2800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Arial"/>
              </a:rPr>
              <a:t>’ - 4</a:t>
            </a:r>
            <a:br>
              <a:rPr lang="en" sz="2800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Arial"/>
              </a:rPr>
            </a:br>
            <a:r>
              <a:rPr lang="en" sz="2800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Arial"/>
              </a:rPr>
              <a:t>ACTIVITY</a:t>
            </a:r>
            <a:endParaRPr lang="en" sz="2800" dirty="0">
              <a:solidFill>
                <a:srgbClr val="434343"/>
              </a:solidFill>
              <a:latin typeface="Droid Serif"/>
              <a:ea typeface="Droid Serif"/>
              <a:cs typeface="Droid Serif"/>
              <a:sym typeface="Arial"/>
            </a:endParaRPr>
          </a:p>
        </p:txBody>
      </p:sp>
      <p:sp>
        <p:nvSpPr>
          <p:cNvPr id="55" name="Shape 55"/>
          <p:cNvSpPr txBox="1"/>
          <p:nvPr/>
        </p:nvSpPr>
        <p:spPr>
          <a:xfrm>
            <a:off x="739644" y="915566"/>
            <a:ext cx="7072716" cy="86409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>
              <a:spcBef>
                <a:spcPts val="600"/>
              </a:spcBef>
            </a:pPr>
            <a:r>
              <a:rPr lang="it-IT" sz="2400" b="1" dirty="0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>TRADUZIONE e adattamento versione</a:t>
            </a:r>
          </a:p>
          <a:p>
            <a:pPr>
              <a:spcBef>
                <a:spcPts val="600"/>
              </a:spcBef>
            </a:pPr>
            <a:r>
              <a:rPr lang="it-I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Droid Serif"/>
              </a:rPr>
              <a:t>RUSA </a:t>
            </a:r>
            <a:r>
              <a:rPr lang="it-I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Droid Serif"/>
              </a:rPr>
              <a:t>STARS RRS </a:t>
            </a:r>
            <a:r>
              <a:rPr lang="it-IT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Droid Serif"/>
              </a:rPr>
              <a:t>checklist</a:t>
            </a:r>
            <a:r>
              <a:rPr lang="it-I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Droid Serif"/>
              </a:rPr>
              <a:t/>
            </a:r>
            <a:br>
              <a:rPr lang="it-I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Droid Serif"/>
              </a:rPr>
            </a:br>
            <a:r>
              <a:rPr lang="it-IT" sz="2400" b="1" dirty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>TRANSLATION e</a:t>
            </a:r>
            <a:r>
              <a:rPr lang="it-IT" sz="2400" b="1" dirty="0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> </a:t>
            </a:r>
            <a:r>
              <a:rPr lang="en-US" sz="2400" b="1" dirty="0">
                <a:solidFill>
                  <a:srgbClr val="FF9E00"/>
                </a:solidFill>
                <a:latin typeface="Droid Serif"/>
                <a:ea typeface="Droid Serif"/>
                <a:cs typeface="Droid Serif"/>
              </a:rPr>
              <a:t>shortened </a:t>
            </a:r>
            <a:r>
              <a:rPr lang="en-US" sz="2400" b="1" dirty="0" smtClean="0">
                <a:solidFill>
                  <a:srgbClr val="FF9E00"/>
                </a:solidFill>
                <a:latin typeface="Droid Serif"/>
                <a:ea typeface="Droid Serif"/>
                <a:cs typeface="Droid Serif"/>
              </a:rPr>
              <a:t>version</a:t>
            </a:r>
          </a:p>
          <a:p>
            <a:pPr>
              <a:spcBef>
                <a:spcPts val="600"/>
              </a:spcBef>
            </a:pPr>
            <a:endParaRPr lang="en" sz="2400" b="1" dirty="0">
              <a:solidFill>
                <a:srgbClr val="FF9E00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lvl="0" rtl="0">
              <a:spcBef>
                <a:spcPts val="600"/>
              </a:spcBef>
              <a:buNone/>
            </a:pPr>
            <a:endParaRPr sz="2400" b="1" dirty="0">
              <a:solidFill>
                <a:srgbClr val="FF9E00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314435" y="2637512"/>
            <a:ext cx="7992888" cy="159042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600"/>
              </a:spcBef>
            </a:pPr>
            <a:endParaRPr lang="en-US" sz="1800" dirty="0">
              <a:solidFill>
                <a:schemeClr val="tx1"/>
              </a:solidFill>
              <a:latin typeface="Droid Serif"/>
              <a:ea typeface="Droid Serif"/>
              <a:cs typeface="Droid Serif"/>
            </a:endParaRPr>
          </a:p>
          <a:p>
            <a:pPr lvl="0">
              <a:spcBef>
                <a:spcPts val="600"/>
              </a:spcBef>
            </a:pPr>
            <a:r>
              <a:rPr lang="en-US" sz="2000" b="1" dirty="0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>Source:</a:t>
            </a:r>
            <a:r>
              <a:rPr lang="en-US" sz="1800" dirty="0" smtClean="0">
                <a:solidFill>
                  <a:schemeClr val="tx1"/>
                </a:solidFill>
                <a:latin typeface="Droid Serif"/>
                <a:ea typeface="Droid Serif"/>
                <a:cs typeface="Droid Serif"/>
                <a:sym typeface="Droid Serif"/>
              </a:rPr>
              <a:t> </a:t>
            </a:r>
            <a:br>
              <a:rPr lang="en-US" sz="1800" dirty="0" smtClean="0">
                <a:solidFill>
                  <a:schemeClr val="tx1"/>
                </a:solidFill>
                <a:latin typeface="Droid Serif"/>
                <a:ea typeface="Droid Serif"/>
                <a:cs typeface="Droid Serif"/>
                <a:sym typeface="Droid Serif"/>
              </a:rPr>
            </a:b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hlinkClick r:id="rId3"/>
              </a:rPr>
              <a:t>https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hlinkClick r:id="rId3"/>
              </a:rPr>
              <a:t>://rethinkingresourcesharing.org/wp-content/uploads/2012/10/Version_2_RUSA_STARS_Rethinking_Resource_Sharing_STAR_Checklist.pdf</a:t>
            </a:r>
            <a:endParaRPr lang="it-IT" sz="800" dirty="0">
              <a:solidFill>
                <a:schemeClr val="tx1">
                  <a:lumMod val="65000"/>
                  <a:lumOff val="35000"/>
                </a:schemeClr>
              </a:solidFill>
              <a:latin typeface="Droid Serif"/>
              <a:ea typeface="Droid Serif"/>
              <a:cs typeface="Droid Serif"/>
            </a:endParaRPr>
          </a:p>
          <a:p>
            <a:pPr lvl="0">
              <a:spcBef>
                <a:spcPts val="600"/>
              </a:spcBef>
            </a:pPr>
            <a:endParaRPr lang="en" sz="1600" dirty="0">
              <a:solidFill>
                <a:srgbClr val="FF9E00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637752"/>
            <a:ext cx="1840344" cy="10530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9525" y="2120394"/>
            <a:ext cx="1332719" cy="1171435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90799" y="2164074"/>
            <a:ext cx="1440160" cy="997034"/>
          </a:xfrm>
          <a:prstGeom prst="rect">
            <a:avLst/>
          </a:prstGeom>
        </p:spPr>
      </p:pic>
      <p:cxnSp>
        <p:nvCxnSpPr>
          <p:cNvPr id="12" name="Connettore 2 11"/>
          <p:cNvCxnSpPr/>
          <p:nvPr/>
        </p:nvCxnSpPr>
        <p:spPr>
          <a:xfrm flipH="1">
            <a:off x="3059832" y="2715766"/>
            <a:ext cx="38199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" name="Immagin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1530" y="2164074"/>
            <a:ext cx="1202455" cy="1013498"/>
          </a:xfrm>
          <a:prstGeom prst="rect">
            <a:avLst/>
          </a:prstGeom>
        </p:spPr>
      </p:pic>
      <p:cxnSp>
        <p:nvCxnSpPr>
          <p:cNvPr id="13" name="Connettore 2 12"/>
          <p:cNvCxnSpPr/>
          <p:nvPr/>
        </p:nvCxnSpPr>
        <p:spPr>
          <a:xfrm>
            <a:off x="3059832" y="2499742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894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 idx="4294967295"/>
          </p:nvPr>
        </p:nvSpPr>
        <p:spPr>
          <a:xfrm>
            <a:off x="3059832" y="195486"/>
            <a:ext cx="3384376" cy="72008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r>
              <a:rPr lang="en" sz="2800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Arial"/>
              </a:rPr>
              <a:t>PROGETTI </a:t>
            </a:r>
            <a:r>
              <a:rPr lang="en" sz="2400" dirty="0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Arial"/>
              </a:rPr>
              <a:t>futuri</a:t>
            </a:r>
            <a:r>
              <a:rPr lang="en" sz="2800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Arial"/>
              </a:rPr>
              <a:t/>
            </a:r>
            <a:br>
              <a:rPr lang="en" sz="2800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Arial"/>
              </a:rPr>
            </a:br>
            <a:r>
              <a:rPr lang="en" sz="2400" dirty="0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Arial"/>
              </a:rPr>
              <a:t>Future </a:t>
            </a:r>
            <a:r>
              <a:rPr lang="en" sz="2800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Arial"/>
              </a:rPr>
              <a:t>PROJECTS</a:t>
            </a:r>
            <a:endParaRPr lang="en" sz="2800" dirty="0">
              <a:solidFill>
                <a:srgbClr val="434343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448247"/>
            <a:ext cx="1840344" cy="10530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5" name="Shape 89"/>
          <p:cNvGrpSpPr/>
          <p:nvPr/>
        </p:nvGrpSpPr>
        <p:grpSpPr>
          <a:xfrm>
            <a:off x="751862" y="2211710"/>
            <a:ext cx="677029" cy="1103729"/>
            <a:chOff x="6730350" y="2315900"/>
            <a:chExt cx="257700" cy="420100"/>
          </a:xfrm>
        </p:grpSpPr>
        <p:sp>
          <p:nvSpPr>
            <p:cNvPr id="6" name="Shape 90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0" t="0" r="0" b="0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" name="Shape 91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0" t="0" r="0" b="0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" name="Shape 92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0" t="0" r="0" b="0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9" name="Shape 93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0" t="0" r="0" b="0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0" name="Shape 94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0" t="0" r="0" b="0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12" name="CasellaDiTesto 11"/>
          <p:cNvSpPr txBox="1"/>
          <p:nvPr/>
        </p:nvSpPr>
        <p:spPr>
          <a:xfrm>
            <a:off x="1569185" y="2358328"/>
            <a:ext cx="4673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err="1" smtClean="0">
                <a:solidFill>
                  <a:schemeClr val="bg1"/>
                </a:solidFill>
                <a:latin typeface="Droid Serif"/>
                <a:ea typeface="Droid Serif"/>
                <a:cs typeface="Droid Serif"/>
                <a:sym typeface="Montserrat"/>
              </a:rPr>
              <a:t>Ideas</a:t>
            </a:r>
            <a:r>
              <a:rPr lang="it-IT" sz="3600" b="1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Montserrat"/>
              </a:rPr>
              <a:t> - </a:t>
            </a:r>
          </a:p>
          <a:p>
            <a:r>
              <a:rPr lang="it-IT" sz="3600" b="1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Montserrat"/>
              </a:rPr>
              <a:t>  </a:t>
            </a:r>
            <a:r>
              <a:rPr lang="it-IT" sz="3600" b="1" dirty="0" err="1" smtClean="0">
                <a:solidFill>
                  <a:schemeClr val="bg1"/>
                </a:solidFill>
                <a:latin typeface="Droid Serif"/>
                <a:ea typeface="Droid Serif"/>
                <a:cs typeface="Droid Serif"/>
                <a:sym typeface="Montserrat"/>
              </a:rPr>
              <a:t>proposals</a:t>
            </a:r>
            <a:r>
              <a:rPr lang="it-IT" sz="3600" b="1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Montserrat"/>
              </a:rPr>
              <a:t> -</a:t>
            </a:r>
          </a:p>
          <a:p>
            <a:r>
              <a:rPr lang="it-IT" sz="3600" b="1" dirty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Montserrat"/>
              </a:rPr>
              <a:t> </a:t>
            </a:r>
            <a:r>
              <a:rPr lang="it-IT" sz="3600" b="1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Montserrat"/>
              </a:rPr>
              <a:t>     </a:t>
            </a:r>
            <a:r>
              <a:rPr lang="it-IT" sz="3600" b="1" dirty="0" err="1" smtClean="0">
                <a:solidFill>
                  <a:schemeClr val="bg1"/>
                </a:solidFill>
                <a:latin typeface="Droid Serif"/>
                <a:ea typeface="Droid Serif"/>
                <a:cs typeface="Droid Serif"/>
                <a:sym typeface="Montserrat"/>
              </a:rPr>
              <a:t>suggestions</a:t>
            </a:r>
            <a:r>
              <a:rPr lang="it-IT" sz="3600" b="1" dirty="0" smtClean="0">
                <a:solidFill>
                  <a:schemeClr val="bg1"/>
                </a:solidFill>
                <a:latin typeface="Droid Serif"/>
                <a:ea typeface="Droid Serif"/>
                <a:cs typeface="Droid Serif"/>
                <a:sym typeface="Montserrat"/>
              </a:rPr>
              <a:t>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475656" y="1536789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Montserrat"/>
              </a:rPr>
              <a:t>2nd NILDE International ILL </a:t>
            </a:r>
            <a:r>
              <a:rPr lang="it-IT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Montserrat"/>
              </a:rPr>
              <a:t>Survey</a:t>
            </a:r>
            <a:r>
              <a:rPr lang="it-I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Montserrat"/>
              </a:rPr>
              <a:t> </a:t>
            </a:r>
          </a:p>
          <a:p>
            <a:pPr algn="ctr"/>
            <a:r>
              <a:rPr lang="it-IT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Montserrat"/>
              </a:rPr>
              <a:t>senza frontiere </a:t>
            </a:r>
            <a:r>
              <a:rPr lang="it-IT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Montserrat"/>
              </a:rPr>
              <a:t>- </a:t>
            </a:r>
            <a:r>
              <a:rPr lang="it-IT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Montserrat"/>
              </a:rPr>
              <a:t>without</a:t>
            </a:r>
            <a:r>
              <a:rPr lang="it-IT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Montserrat"/>
              </a:rPr>
              <a:t> </a:t>
            </a:r>
            <a:r>
              <a:rPr lang="it-IT" sz="1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Montserrat"/>
              </a:rPr>
              <a:t>borders</a:t>
            </a:r>
            <a:r>
              <a:rPr lang="it-IT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Montserrat"/>
              </a:rPr>
              <a:t> </a:t>
            </a:r>
            <a:r>
              <a:rPr lang="it-IT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Montserrat"/>
              </a:rPr>
              <a:t>- sin </a:t>
            </a:r>
            <a:r>
              <a:rPr lang="it-IT" sz="1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Montserrat"/>
              </a:rPr>
              <a:t>fronteras</a:t>
            </a:r>
            <a:endParaRPr lang="it-IT" sz="1800" i="1" dirty="0">
              <a:solidFill>
                <a:schemeClr val="tx1">
                  <a:lumMod val="65000"/>
                  <a:lumOff val="35000"/>
                </a:schemeClr>
              </a:solidFill>
              <a:latin typeface="Droid Serif"/>
              <a:ea typeface="Droid Serif"/>
              <a:cs typeface="Droid Serif"/>
              <a:sym typeface="Montserrat"/>
            </a:endParaRPr>
          </a:p>
          <a:p>
            <a:pPr algn="ctr"/>
            <a:r>
              <a:rPr lang="it-I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Droid Serif"/>
                <a:ea typeface="Droid Serif"/>
                <a:cs typeface="Droid Serif"/>
                <a:sym typeface="Montserrat"/>
              </a:rPr>
              <a:t>2021?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923928" y="907989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Montserrat"/>
              </a:rPr>
              <a:t>2020-2022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dit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279</Words>
  <Application>Microsoft Office PowerPoint</Application>
  <PresentationFormat>Presentazione su schermo (16:9)</PresentationFormat>
  <Paragraphs>55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Droid Serif</vt:lpstr>
      <vt:lpstr>Montserrat</vt:lpstr>
      <vt:lpstr>Perdita template</vt:lpstr>
      <vt:lpstr> Relazione attività Gruppo di lavoro internazionalizzazione - Activities report Internationalization Working group 2018-2019 </vt:lpstr>
      <vt:lpstr>COMPONENTI MEMBERS</vt:lpstr>
      <vt:lpstr>RIUNIONI MEETINGS </vt:lpstr>
      <vt:lpstr>ATTIVITA’ – 1 ACTIVITY</vt:lpstr>
      <vt:lpstr>ATTIVITA’ - 2 ACTIVITY</vt:lpstr>
      <vt:lpstr>ATTIVITA’ – 3 ACTIVITY </vt:lpstr>
      <vt:lpstr>ATTIVITA’ - 4 ACTIVITY</vt:lpstr>
      <vt:lpstr>PROGETTI futuri Future PROJECTS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Giovanna Colombo</dc:creator>
  <cp:lastModifiedBy>Giovanna Colombo</cp:lastModifiedBy>
  <cp:revision>46</cp:revision>
  <dcterms:modified xsi:type="dcterms:W3CDTF">2019-06-21T15:20:39Z</dcterms:modified>
</cp:coreProperties>
</file>