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18"/>
  </p:normalViewPr>
  <p:slideViewPr>
    <p:cSldViewPr snapToGrid="0" snapToObjects="1">
      <p:cViewPr varScale="1">
        <p:scale>
          <a:sx n="99" d="100"/>
          <a:sy n="99" d="100"/>
        </p:scale>
        <p:origin x="1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3390E4B-71EB-7C40-80D3-C794F5EDE4C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159412" cy="256518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spAutoFit/>
          </a:bodyPr>
          <a:lstStyle/>
          <a:p>
            <a:pPr hangingPunct="0">
              <a:defRPr sz="1400"/>
            </a:pPr>
            <a:endParaRPr lang="it-IT" sz="1200"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B5037E2-2456-C348-9207-C03FE6F3186F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6698556" y="0"/>
            <a:ext cx="159412" cy="256518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spAutoFit/>
          </a:bodyPr>
          <a:lstStyle/>
          <a:p>
            <a:pPr algn="r" hangingPunct="0">
              <a:defRPr sz="1400"/>
            </a:pPr>
            <a:endParaRPr lang="it-IT" sz="1200"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BCAA655-BBD7-9E4C-B66D-926438941C0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887334"/>
            <a:ext cx="159412" cy="256518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spAutoFit/>
          </a:bodyPr>
          <a:lstStyle/>
          <a:p>
            <a:pPr hangingPunct="0">
              <a:defRPr sz="1400"/>
            </a:pPr>
            <a:endParaRPr lang="it-IT" sz="1200"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A54CF47-BB64-D84F-9A1F-8A420D3ECCF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5997019" y="8887334"/>
            <a:ext cx="860949" cy="256518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spAutoFit/>
          </a:bodyPr>
          <a:lstStyle/>
          <a:p>
            <a:pPr algn="r" hangingPunct="0">
              <a:defRPr sz="1400"/>
            </a:pPr>
            <a:fld id="{F2EC95AC-28CB-3548-8F6B-95113EFCC807}" type="slidenum">
              <a:t>‹N›</a:t>
            </a:fld>
            <a:endParaRPr lang="it-IT" sz="1200"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47027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1158CC8-E7CD-2747-BE5D-366E9801E10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8267564-A2F4-F34B-875F-53987FFD4FA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C324E0B-4589-E44D-A860-DE3B2A62DC4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A0827E-71A0-F14E-A3FC-843846D014E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sp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F7C2DE5-EA82-2348-BE02-54A719AB6A16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sp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1F7489-01CD-8349-9A6D-FD811B5D5A8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sp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6AABDBE3-9797-E248-AB75-565679B31D3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08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it-IT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73926B-2FFC-6D49-B9C1-FA8898981FE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8CA35CCE-A320-D744-AE94-A4E2FD91277B}" type="slidenum">
              <a:t>1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FC64C085-1646-A344-994D-F1013DEDE44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AEAADFD-4FB3-DF4D-A250-B62F5E17703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262C8C-5F15-AE4C-B0A9-CEDE9A708A3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16946D73-14FC-E845-A523-7A62E1B6AFD7}" type="slidenum">
              <a:t>10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B0B32BA-B4C6-B645-B9D1-0B4F1BF7798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8F06E23-F032-EB44-B5C1-E175B737E9C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F18A7C-AFCB-9B4B-A5CB-A2050A98C7B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739E2887-884A-7C41-84BD-299669A7199C}" type="slidenum">
              <a:t>11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320CC44-3A7D-7F4E-B559-9F750D46B82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F184181-214A-C449-ADC7-535A2B75F8C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CC5C8B-9008-9A43-A32D-3F2631FCEF0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262BD213-F4B7-4042-A687-9E0575CA68B9}" type="slidenum">
              <a:t>12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65725F0-D5CA-1245-A4AB-D895502948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C49A932-8180-4A4E-ABBD-2D19321D7B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59C7C7-BB5C-3648-A96F-1271A9F9D52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3DB10F49-5F91-FA4C-AF18-2B1786A14540}" type="slidenum">
              <a:t>13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D55EC69-DA86-E541-A9F8-DFD72DA4701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783614C-8368-8445-871E-9BB91ECB5E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3FFA8E-9092-EA42-8EA7-E1E556731F4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B92C5D0A-1541-8744-9219-8F7943D257D9}" type="slidenum">
              <a:t>14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1EC58C15-0EB7-E245-8AB4-CBA75F9E52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4AB37314-21F9-4C4D-B2B7-F24E57F5588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CBF054-8C82-3846-A16C-4168E150487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58E7AA16-876C-0A4C-A5EA-3E56943D6738}" type="slidenum">
              <a:t>15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0E057A-6D10-0F4E-AA33-5A8EA315A2B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D214D37-D8B6-F441-BD07-1528C275E77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A8BE0B-E513-9C4A-BEF5-9E3FF6A793C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717DBF61-6127-9F4E-AE37-37F30DD8850E}" type="slidenum">
              <a:t>2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1A0B6B92-097A-E04E-B576-E489D48CEFF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6DEA821-BA63-FD47-83CB-3043838C03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2F80F1-62B6-4946-B6DA-7E97054F576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2A5C0FC4-ABCA-364F-AB63-2483B118539E}" type="slidenum">
              <a:t>3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1B453224-389B-0843-9C46-0CB38872086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F724ED2-5E26-0142-975A-3E527019B5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9B6BE6-C92F-F649-9254-C00DD38D44E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2BFCE2A8-6E60-E44C-94FC-5912EDBD090A}" type="slidenum">
              <a:t>4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73EB7D2-0779-6141-A258-444E0A16E98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88C7AF4-1D23-504A-9D98-F679D1CDCA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AE0C1-E1CC-E942-9108-FB4EAD46626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4DB74FE5-2B28-8A4B-A106-18131C5594ED}" type="slidenum">
              <a:t>5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E0A27DB-E1A3-9B4C-B76C-55E65EA66C3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5BB07A1-F6A5-1F44-AF61-32D2CB4DD4A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93CC81-AEB9-4645-B085-4E70ACF87DB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049E97A0-D005-164F-955F-81F01B3C31F2}" type="slidenum">
              <a:t>6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E9C84C5-2771-7540-86A8-CD54E757A2D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7688330-FF4E-9C4A-A6DB-5C35451D230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4E6F12F-5587-9344-AC6D-11F00C53513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7F55AF01-62BB-AC4B-BBD7-BCCDDBAE88C6}" type="slidenum">
              <a:t>7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2635425-8C63-0F4D-B1C8-06A6FFF575D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06D4130-5E92-0D4E-B56B-4584CCD951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8D2545-D36E-3046-9D76-5EF429B55DB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E2A4ECFE-C537-6445-A293-2B95ED93DB7F}" type="slidenum">
              <a:t>8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70DFADE-CFEC-2648-9656-E786AFF701D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1D487D1-88C9-F247-B755-471A0D0A2C8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614F30-9131-BB4F-87BB-B5865B9EB8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2693552E-E9F7-4F40-94E2-9856B1641E01}" type="slidenum">
              <a:t>9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F54FFF3-23BB-0F4B-9524-A8FFDBB5DC4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7EE6F90-487C-9746-8C9E-341D39C91D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130C3-5528-4943-9B5E-C8FC60479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ED1DA4A-D4F3-A741-90F1-739A799CA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9272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D2FE20-A635-5A43-A479-78F48B922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C2A2E37-B34D-5C4B-B5DA-232134801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3571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239DED0-B8D4-F948-9BD6-F822A4301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B76008B-BB40-A146-9EAE-4FBC47768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41033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9EF5E-A034-434A-BD6D-B412BE0FE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FEBFCF6-0640-E149-A7FF-D68BBA5F6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77723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7F35B2-754A-D348-B4B6-B9FA1AE5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6F9883-D0A3-3243-9DD3-161C72E3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84141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C74CD5-454E-424F-978A-93C716BD6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CE3CD2-CB9E-834F-B707-9F313B23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45918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618C08-B812-9E47-A7C6-021B39DC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4B9F37-D33A-8448-8BD0-166D57137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E4D038-CEB8-9C4E-858B-D26A8F482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86610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763E0C-4F89-454F-9B8E-F231BFFB6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25944F-067D-EA4C-A323-0649F253B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2E350E-DB1F-2543-B7E9-A2D0D4E88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0A6918C-E698-F948-BC0A-33AD86E86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51C54A3-395C-4946-B263-83E40818A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86493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E7738A-3488-3849-A87F-83975168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77422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45244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457F29-2BF0-F243-91F3-F2BC4834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93C249-2916-C843-B77E-A4CCD1375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D8A9F9-3A9C-1245-A0B4-5F0BBBCD5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170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497C6E-6783-0345-A0CB-37E4CC38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1D0C29-798C-754E-A2A8-5381F8DED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40031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4C5D9F-5072-AC4E-81FD-4BDF3618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991225E-6FD7-0D41-A44F-FC4E41A6E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868375-5052-CE45-ABDE-F044BA8F3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04876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123EB1-AB65-6449-98AA-F641D184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935AA14-201A-7741-BC79-819DD28D2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90001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591FD6C-B5B5-474F-BEF9-B55C0F96C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A61639-ED46-854C-8BC2-45CE55CEF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2768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578928-F265-B944-9466-0D455BE4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5C06D8-5B8E-4E4D-B2D9-3DFC20A5F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3537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7912BB-7381-0F4A-B433-E88156218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C7300F-9F1A-1F4C-B729-0E5D27934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120D63-8A20-D14A-8EFE-ADA1D480F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5852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05979C-EAEA-2249-944D-E132C3EE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520266-31D3-F845-A63B-CCF55DAC1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183FFE-EB6B-0A43-B3CB-E1A260F55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C1AF63A-B9BE-9342-A3FA-AAFC4864B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7127A17-F836-CA44-8EC6-09BFF64E2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7264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66610A-020C-2E46-B741-0D65AC8EA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442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32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8F79E9-42A7-C44C-9ED1-D025AD01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CBB8E6-0C38-E649-B6EC-B3BCF7A14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54C0B74-C1D5-E048-BFDB-689AC5386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615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2CA2AE-1EA6-B249-BEC6-947E282E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437B119-468D-384E-9418-F697B29ED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341782-0FB5-0B4C-A221-721BF133A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716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ilde-tech@area.bo.cnr.i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7609199-FD40-BD47-89F8-64F6E121DA52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tra NILDE e ALEPH 500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B8BB074-02DE-3B49-8EF1-49F4B1B53A3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51640" y="1340640"/>
            <a:ext cx="8530200" cy="47534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600" b="1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600" b="1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it-IT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Incontro a Bologna (9 ottobre</a:t>
            </a: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2012) </a:t>
            </a:r>
            <a:r>
              <a:rPr lang="it-IT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presso</a:t>
            </a: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Biblioteca </a:t>
            </a:r>
            <a:r>
              <a:rPr lang="it-IT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d’Area</a:t>
            </a: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CNR</a:t>
            </a:r>
          </a:p>
          <a:p>
            <a:pPr marL="0" lvl="1" indent="0">
              <a:lnSpc>
                <a:spcPct val="100000"/>
              </a:lnSpc>
              <a:spcBef>
                <a:spcPts val="360"/>
              </a:spcBef>
              <a:buNone/>
            </a:pPr>
            <a:r>
              <a:rPr lang="de-DE" sz="1800">
                <a:solidFill>
                  <a:srgbClr val="000000"/>
                </a:solidFill>
                <a:latin typeface="Tahoma" pitchFamily="34"/>
                <a:ea typeface="ＭＳ Ｐゴシック" pitchFamily="49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it-IT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Partecipanti</a:t>
            </a: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:</a:t>
            </a:r>
          </a:p>
          <a:p>
            <a:pPr marL="800280" lvl="0" indent="-3430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it-IT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Silvana </a:t>
            </a: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Mangiaracina, Alessandro Tugnoli, Ornella Russo (NILDE)</a:t>
            </a:r>
          </a:p>
          <a:p>
            <a:pPr marL="800280" lvl="0" indent="-3430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Liliana Bernardis, Marco Bortolami, Annarosa Cominotto, Marta Putti (ITALE)</a:t>
            </a:r>
          </a:p>
          <a:p>
            <a:pPr marL="800280" lvl="0" indent="-3430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Liliana Morotti, Daniele Nottegar, Cinzia Colacicco (Ex Libris Italy)</a:t>
            </a:r>
          </a:p>
          <a:p>
            <a:pPr marL="0" lvl="1" indent="0">
              <a:lnSpc>
                <a:spcPct val="100000"/>
              </a:lnSpc>
              <a:spcBef>
                <a:spcPts val="360"/>
              </a:spcBef>
              <a:buNone/>
            </a:pPr>
            <a:endParaRPr lang="de-DE" sz="1800">
              <a:solidFill>
                <a:srgbClr val="000000"/>
              </a:solidFill>
              <a:latin typeface="Arial" pitchFamily="18"/>
              <a:ea typeface="ＭＳ Ｐゴシック" pitchFamily="49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18C3451-C141-864B-AEF2-E3A1C9D58770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tra NILDE e ALEPH 500: I step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67FAF2E-5D22-6243-93DC-2D82313A3A4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1800" y="1440000"/>
            <a:ext cx="8530200" cy="5544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800" u="sng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Cosa si deve fare per poter rendere interrogabile il proprio catalogo tramite NILDE?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Lato  NILDE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Contattare lo staff tecnico </a:t>
            </a: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  <a:hlinkClick r:id="rId3"/>
              </a:rPr>
              <a:t>nilde-tech@area.bo.cnr.it</a:t>
            </a: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 per far configurare ed abilitare il server su NILDE.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Lo staff NILDE effettuerà dei test e contestualmente richiederà la lista dei codici univoci delle biblioteche in modo da poterli precaricare (verrà fornito un apposito file excel da compilare)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Lo staff NILDE comunicherà l'avvenuta abilitazione del server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Le biblioteche dovranno controllare la correttezza del loro codice ALEPH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Successivamente se nuove biblioteche di quel catalogo ALEPH già abilitato aderiranno a NILDE, queste potranno inserire il codice ALEPH manualmente nel loro account NILDE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0EEA57-9164-CC42-B032-37FDCB9B570F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39640" y="1088280"/>
            <a:ext cx="8208720" cy="306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Inserimento manuale codice ALEPH in NILDE (1/2)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08DC224-9B5E-A24A-B154-7C1ED2A3F07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2160" y="1440000"/>
            <a:ext cx="8530200" cy="5040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Per le sole biblioteche il cui </a:t>
            </a:r>
            <a:r>
              <a:rPr lang="de-DE" sz="2000" u="sng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server ALEPH è già stato abilitato</a:t>
            </a: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in NILDE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Pannello di account → I miei cataloghi → Modifica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Spuntare “ITALE“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Indicare il proprio codice ALEPH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FF0000"/>
                </a:solidFill>
                <a:latin typeface="Tahoma" pitchFamily="34"/>
                <a:ea typeface="ＭＳ Ｐゴシック" pitchFamily="34"/>
                <a:cs typeface="Tahoma" pitchFamily="34"/>
              </a:rPr>
              <a:t>NOTA: se il catalogo “ITALE“ non è visibile significa che il server ALEPH dell'istituzione non è stato ancora abilitato in NILDE, </a:t>
            </a: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in questo caso scrivere a </a:t>
            </a:r>
            <a:r>
              <a:rPr lang="de-DE" sz="2000">
                <a:solidFill>
                  <a:srgbClr val="FF0000"/>
                </a:solidFill>
                <a:latin typeface="Tahoma" pitchFamily="34"/>
                <a:ea typeface="ＭＳ Ｐゴシック" pitchFamily="34"/>
                <a:cs typeface="Tahoma" pitchFamily="34"/>
              </a:rPr>
              <a:t>nilde-tech@area.bo.cnr.it</a:t>
            </a: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per verificare lo stato di attivazione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Una volta inserito il codice non è più possibile modificarlo (se non durante la procedura annuale di sottoscrizione).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Se ci si accorge che il codice inserito è errato contattare il supporto tecnico di NILDE (</a:t>
            </a:r>
            <a:r>
              <a:rPr lang="de-DE" sz="2000">
                <a:solidFill>
                  <a:srgbClr val="FF0000"/>
                </a:solidFill>
                <a:latin typeface="Tahoma" pitchFamily="34"/>
                <a:ea typeface="ＭＳ Ｐゴシック" pitchFamily="34"/>
                <a:cs typeface="Tahoma" pitchFamily="34"/>
              </a:rPr>
              <a:t>nilde-tech@area.bo.cnr.it)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A3D4313-A9F5-1543-B9B8-85FEE34ACBBE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39640" y="1088280"/>
            <a:ext cx="8208720" cy="306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Inserimento manuale codice ALEPH in NILDE (2/2)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7F1D62CC-15A2-5C49-993A-26C955C2144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6360" y="1640160"/>
            <a:ext cx="5039640" cy="46958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igura a mano libera 3">
            <a:extLst>
              <a:ext uri="{FF2B5EF4-FFF2-40B4-BE49-F238E27FC236}">
                <a16:creationId xmlns:a16="http://schemas.microsoft.com/office/drawing/2014/main" id="{F6E4792C-22D3-8A44-8855-EDD062B3C862}"/>
              </a:ext>
            </a:extLst>
          </p:cNvPr>
          <p:cNvSpPr/>
          <p:nvPr/>
        </p:nvSpPr>
        <p:spPr>
          <a:xfrm>
            <a:off x="4248000" y="5328000"/>
            <a:ext cx="1007999" cy="36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pic>
        <p:nvPicPr>
          <p:cNvPr id="5" name="">
            <a:extLst>
              <a:ext uri="{FF2B5EF4-FFF2-40B4-BE49-F238E27FC236}">
                <a16:creationId xmlns:a16="http://schemas.microsoft.com/office/drawing/2014/main" id="{0B3AED40-1D94-6C4C-82FD-8F3B56062EE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04360" y="1670760"/>
            <a:ext cx="5039640" cy="45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igura a mano libera 5">
            <a:extLst>
              <a:ext uri="{FF2B5EF4-FFF2-40B4-BE49-F238E27FC236}">
                <a16:creationId xmlns:a16="http://schemas.microsoft.com/office/drawing/2014/main" id="{EAE5DCD9-41B1-6142-BA2D-3D3F2C879DEB}"/>
              </a:ext>
            </a:extLst>
          </p:cNvPr>
          <p:cNvSpPr/>
          <p:nvPr/>
        </p:nvSpPr>
        <p:spPr>
          <a:xfrm>
            <a:off x="4428000" y="4176000"/>
            <a:ext cx="2015999" cy="64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Figura a mano libera 6">
            <a:extLst>
              <a:ext uri="{FF2B5EF4-FFF2-40B4-BE49-F238E27FC236}">
                <a16:creationId xmlns:a16="http://schemas.microsoft.com/office/drawing/2014/main" id="{2B457D55-8024-0A47-AF3D-700534127B57}"/>
              </a:ext>
            </a:extLst>
          </p:cNvPr>
          <p:cNvSpPr/>
          <p:nvPr/>
        </p:nvSpPr>
        <p:spPr>
          <a:xfrm>
            <a:off x="4608000" y="5328000"/>
            <a:ext cx="468000" cy="25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DD9573D-A798-7545-8652-25C2991C6E76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Interrogazione dei server ALEPH Z39.50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C0F058E-8D7F-B74D-9CFF-CD8F78E535B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1800" y="1440000"/>
            <a:ext cx="8530200" cy="4896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800" u="sng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Come avviene il colloquio NILDE-ALEPH ?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NILDE interroga </a:t>
            </a:r>
            <a:r>
              <a:rPr lang="de-DE" sz="2000" u="sng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sequenzialmente</a:t>
            </a: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 tutti i server ALEPH abilitati e correttamente configurati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In caso di problemi di connessione NILDE (timeout: 30s) non segnalerà errori ma non sarà in grado di restituire l'elenco delle biblioteche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Per migliorare le performance, si valuterà nel corso del 2014 la fattibilità di interrogare i server in parallelo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La ricerca viene effettuata per ISSN/ISBN o parole del titolo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NILDE restituisce l'elenco delle biblioteche che possiedono l'item ricercato indicandone la consistenza, le lacune ed eventuali note di posseduto nel campo 950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32DFE1B-F69E-824C-B44C-D558C6FF701E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39640" y="1088280"/>
            <a:ext cx="8208720" cy="306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Visibilità biblioteche ITALE in NILDE - Borrowing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F22705F1-8F0D-1B45-9D85-99E3F3A0A93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9960" y="1584000"/>
            <a:ext cx="8798400" cy="39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igura a mano libera 3">
            <a:extLst>
              <a:ext uri="{FF2B5EF4-FFF2-40B4-BE49-F238E27FC236}">
                <a16:creationId xmlns:a16="http://schemas.microsoft.com/office/drawing/2014/main" id="{676BB957-EFCF-294C-8C4D-15F16D24EBBD}"/>
              </a:ext>
            </a:extLst>
          </p:cNvPr>
          <p:cNvSpPr/>
          <p:nvPr/>
        </p:nvSpPr>
        <p:spPr>
          <a:xfrm rot="2010000">
            <a:off x="727391" y="3011277"/>
            <a:ext cx="720000" cy="503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A9ADCE8-C4CC-8048-B56A-241E93BA7F8F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Contatti utili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6404718-8F42-1E40-93E3-9484BA9119DC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1800" y="1440000"/>
            <a:ext cx="8530200" cy="4896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ITALE: Dott.ssa Marta Putti (Putti@asb.unisi.it)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NILDE: Dott.ssa Silvana Mangiaracina, Dott. Alessandro Tugnoli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(nilde-tech@area.bo.cnr.it)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848FB25-C031-7A41-925A-60D9E0C55272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tra NILDE e ALEPH 500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39022C3-7CC3-804A-AC6E-C8472E6AC3D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51640" y="1340640"/>
            <a:ext cx="8530200" cy="47534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600" b="1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600" b="1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380880" lvl="0" indent="-3808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 b="1" u="sng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Fasi del progetto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 b="1" u="sng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 step </a:t>
            </a: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: </a:t>
            </a: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garantire alle biblioteche ITALE una specifica visibilità in NILDE attraverso l’interrogazione diretta da parte di NILDE, via z39.50, delle biblioteche ALEPH identificate dal codice dell’Anagrafe Biblioteche.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II</a:t>
            </a:r>
            <a:r>
              <a:rPr lang="de-DE" sz="2000" b="1" u="sng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step : </a:t>
            </a: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prevedere un bottone in NILDE che archivia in ALEPH (come chiuse) le transazioni in uscita.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 b="1" u="sng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III step (in fieri):</a:t>
            </a: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</a:t>
            </a: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analizzare il flusso di lavoro e di dati per il passaggio da NILDE ad ALEPH, via xml, delle informazioni relative alle richieste in entrata</a:t>
            </a: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.</a:t>
            </a:r>
          </a:p>
          <a:p>
            <a:pPr marL="800280" lvl="0" indent="-3430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endParaRPr lang="de-DE" sz="2000" b="1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800280" lvl="0" indent="-3430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endParaRPr lang="de-DE" sz="1800">
              <a:solidFill>
                <a:srgbClr val="000000"/>
              </a:solidFill>
              <a:latin typeface="Arial" pitchFamily="18"/>
              <a:ea typeface="ＭＳ Ｐゴシック" pitchFamily="49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BB83F15-8636-364A-9CDC-1BBC703DD420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tra NILDE e ALEPH 500: I step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8F29D35-A037-E944-8500-01EEE7074370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1800" y="1440000"/>
            <a:ext cx="8530200" cy="460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800" u="sng">
              <a:solidFill>
                <a:srgbClr val="000000"/>
              </a:solidFill>
              <a:latin typeface="Tahoma" pitchFamily="34"/>
              <a:ea typeface="ＭＳ Ｐゴシック" pitchFamily="49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it-IT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Raccolta </a:t>
            </a: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di adesioni </a:t>
            </a: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al progetto di integrazione NILDE-ALEPH;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ITALE:</a:t>
            </a:r>
          </a:p>
          <a:p>
            <a:pPr marL="380880" lvl="0" indent="-3808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   dati passati a NILDE</a:t>
            </a:r>
          </a:p>
          <a:p>
            <a:pPr marL="380880" lvl="0" indent="-3808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     - Elenco delle biblioteche delle istituzioni che hanno aderito (codici ACNP e/o ICCU).Configurazioni dei server Z39.50.</a:t>
            </a:r>
          </a:p>
          <a:p>
            <a:pPr marL="380880" lvl="0" indent="-3808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     - Informazioni sulla struttura dei campi posseduto.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NILDE:</a:t>
            </a:r>
          </a:p>
          <a:p>
            <a:pPr marL="380880" lvl="0" indent="-3808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     - Controllo dell’elenco dei codici con l’anagrafe  delle biblioteche che aderiscono a NILDE.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 b="1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380880" lvl="0" indent="-3808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AA3D02F-EB53-A142-8BF1-4C70D4DC2876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tra NILDE e ALEPH 500: I step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C628FE7-2DE9-1C49-B63B-0D155EC4EEC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1800" y="1440000"/>
            <a:ext cx="8530200" cy="460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800" u="sng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Interrogazione via Z39.50: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Lato NILDE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- Identificazione della biblioteca attraverso il codice ALEPH + IP server Z39.50 + porta.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- associazione codice ALEPH nell'anagrafica della biblioteca in NILDE </a:t>
            </a:r>
            <a:r>
              <a:rPr lang="de-DE" sz="2000">
                <a:solidFill>
                  <a:srgbClr val="FF0000"/>
                </a:solidFill>
                <a:latin typeface="Tahoma" pitchFamily="34"/>
                <a:ea typeface="ＭＳ Ｐゴシック" pitchFamily="34"/>
                <a:cs typeface="Tahoma" pitchFamily="34"/>
              </a:rPr>
              <a:t>(NOTA: il codice deve essere unico per quel server)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380880" lvl="0" indent="-3808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 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</a:endParaRP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835CA37A-82F4-2849-AFC9-62200750D42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84000" y="4179240"/>
            <a:ext cx="5762520" cy="222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5FADA3A-CDF4-1045-B3AC-5FDE3265FBAA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tra NILDE e ALEPH 500: I step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A357AD2-0A74-EA44-801E-79F5704D1A9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1800" y="1440000"/>
            <a:ext cx="8530200" cy="460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800" u="sng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Interrogazione via Z39.50: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Lato ALEPH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Trasmissione del codice della biblioteca nelle informazioni di copia (Z30) e nella consistenza (958)  nel campo 950;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Modifica della tab04 inviare il codice della biblioteca</a:t>
            </a:r>
          </a:p>
          <a:p>
            <a:pPr marL="0" lvl="2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de-DE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nel tag 950 delle informazioni di copia (Z30);</a:t>
            </a:r>
          </a:p>
          <a:p>
            <a:pPr marL="0" lvl="2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de-DE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nel tag 950 della consistenza (958) ;</a:t>
            </a:r>
          </a:p>
          <a:p>
            <a:pPr marL="380880" lvl="0" indent="-38088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 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40BDC27-CE5B-ED42-AC64-039AA9B83981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tra NILDE e ALEPH 500: I step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FD946E7-FC12-C94A-A6C4-81655A745567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44000" y="1368000"/>
            <a:ext cx="8530200" cy="5040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1800" b="1">
                <a:solidFill>
                  <a:srgbClr val="000000"/>
                </a:solidFill>
                <a:latin typeface="Tahoma" pitchFamily="34"/>
                <a:ea typeface="ＭＳ Ｐゴシック" pitchFamily="2"/>
                <a:cs typeface="Tahoma" pitchFamily="34"/>
              </a:rPr>
              <a:t>Z30 -&gt;Campo 950 per NILDE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$$1 nome della biblioteca per esteso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$$2 nome del fondo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$$3 collocazione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$$f status di copia in forma verbale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$$a </a:t>
            </a:r>
            <a:r>
              <a:rPr lang="de-DE" sz="1400" b="1">
                <a:solidFill>
                  <a:srgbClr val="FF0000"/>
                </a:solidFill>
                <a:latin typeface="Tahoma" pitchFamily="34"/>
                <a:ea typeface="ＭＳ Ｐゴシック" pitchFamily="34"/>
                <a:cs typeface="Tahoma" pitchFamily="34"/>
              </a:rPr>
              <a:t>codice della biblioteca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400" b="1">
              <a:solidFill>
                <a:srgbClr val="FF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lv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     950-1 $$1 Bibl. Med-Farm-Biol. Medicina $$2 Sede Le Scotte $$3 N.Pol. Sez.Pediatria/1987 $$f Escluso prestito $$a</a:t>
            </a:r>
            <a:r>
              <a:rPr lang="de-DE" sz="1400" b="1">
                <a:solidFill>
                  <a:srgbClr val="FF0000"/>
                </a:solidFill>
                <a:latin typeface="Tahoma" pitchFamily="34"/>
                <a:ea typeface="ＭＳ Ｐゴシック" pitchFamily="34"/>
                <a:cs typeface="Tahoma" pitchFamily="34"/>
              </a:rPr>
              <a:t> BCM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400" b="1">
              <a:solidFill>
                <a:srgbClr val="000000"/>
              </a:solidFill>
              <a:latin typeface="Tahoma" pitchFamily="34"/>
              <a:ea typeface="ＭＳ Ｐゴシック" pitchFamily="2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1800" b="1">
                <a:solidFill>
                  <a:srgbClr val="000000"/>
                </a:solidFill>
                <a:latin typeface="Tahoma" pitchFamily="34"/>
                <a:ea typeface="ＭＳ Ｐゴシック" pitchFamily="2"/>
                <a:cs typeface="Tahoma" pitchFamily="34"/>
              </a:rPr>
              <a:t>958</a:t>
            </a:r>
            <a:r>
              <a:rPr lang="de-DE" sz="18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-&gt;</a:t>
            </a:r>
            <a:r>
              <a:rPr lang="de-DE" sz="18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Campo 950 per NILDE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$$a </a:t>
            </a:r>
            <a:r>
              <a:rPr lang="de-DE" sz="1400" b="1">
                <a:solidFill>
                  <a:srgbClr val="FF0000"/>
                </a:solidFill>
                <a:latin typeface="Tahoma" pitchFamily="34"/>
                <a:ea typeface="ＭＳ Ｐゴシック" pitchFamily="34"/>
                <a:cs typeface="Tahoma" pitchFamily="34"/>
              </a:rPr>
              <a:t>codice della biblioteca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$$2 fondo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$$3 collocazione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$$c consistenza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$$l lacune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400" b="1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lv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</a:pP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     950   $$a</a:t>
            </a:r>
            <a:r>
              <a:rPr lang="de-DE" sz="1400" b="1">
                <a:solidFill>
                  <a:srgbClr val="FF0000"/>
                </a:solidFill>
                <a:latin typeface="Tahoma" pitchFamily="34"/>
                <a:ea typeface="ＭＳ Ｐゴシック" pitchFamily="34"/>
                <a:cs typeface="Tahoma" pitchFamily="34"/>
              </a:rPr>
              <a:t> BCM</a:t>
            </a:r>
            <a:r>
              <a:rPr lang="de-DE" sz="1400" b="1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$$2 NP $$3 N.Pol. A22Sez.St. $$c 23(1953)-53(1970); 55(1971)-  104(1995); $$l 1970; 1978; 1983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6EA4BB3-28C3-D643-AD81-B85515DC7556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</a:t>
            </a:r>
            <a:r>
              <a:rPr lang="it-IT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tra</a:t>
            </a: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NILDE e ALEPH 500: I step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0388BD-4E69-2F48-8BC6-7325954F875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1800" y="1440000"/>
            <a:ext cx="8530200" cy="460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800" u="sng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it-IT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La scelta</a:t>
            </a: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 dei sottocampi e la loro codifica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 algn="just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Coniugare le esigenze di tutti: SBN-ILL, NILDE, MAI etc.</a:t>
            </a:r>
          </a:p>
          <a:p>
            <a:pPr marL="0" lvl="0" indent="0" algn="just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per avere nel formato di uscita tutte le informazioni necessarie</a:t>
            </a:r>
          </a:p>
          <a:p>
            <a:pPr marL="0" lvl="0" indent="0" algn="just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Peri diversi sistemi che interrogano i cataloghi via z39.50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FADF112-95D7-3946-A2DF-44E557859E55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tra NILDE e ALEPH 500: I step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447AB9-EEEB-9B41-86EC-A217539CC4ED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1800" y="1440000"/>
            <a:ext cx="8530200" cy="460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800" u="sng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Tahoma" pitchFamily="34"/>
                <a:ea typeface="ＭＳ Ｐゴシック" pitchFamily="34"/>
                <a:cs typeface="Tahoma" pitchFamily="34"/>
              </a:rPr>
              <a:t>In NILDE la nuova funzionalità di ricerca nel cataloghi ITALE è stata attivata il 6 novembre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endParaRPr lang="de-DE" sz="2000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Sono consultabili i cataloghi dell'Universita' di Siena, Udine, Palermo, Perugia, Roma tre, Sassari, Bergamo, Padova per un totale di 89 biblioteche;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Sono in fase di test i cataloghi dell'Università di Camerino, Salerno e l'Università della Calabria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endParaRPr lang="de-DE" sz="2000">
              <a:solidFill>
                <a:srgbClr val="000000"/>
              </a:solidFill>
              <a:latin typeface="Arial" pitchFamily="18"/>
              <a:ea typeface="ＭＳ Ｐゴシック" pitchFamily="49"/>
              <a:cs typeface="Tahoma" pitchFamily="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CEDC606-EF87-6146-9EB3-E32EE9A8260E}"/>
              </a:ext>
            </a:extLst>
          </p:cNvPr>
          <p:cNvSpPr txBox="1">
            <a:spLocks noGrp="1"/>
          </p:cNvSpPr>
          <p:nvPr>
            <p:ph type="title" sz="quarter" idx="4294967295"/>
          </p:nvPr>
        </p:nvSpPr>
        <p:spPr>
          <a:xfrm>
            <a:off x="573120" y="1007999"/>
            <a:ext cx="8208720" cy="432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sp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de-DE" sz="2200" b="1">
                <a:solidFill>
                  <a:srgbClr val="0084D1"/>
                </a:solidFill>
                <a:latin typeface="Arial" pitchFamily="18"/>
                <a:ea typeface="ＭＳ Ｐゴシック" pitchFamily="49"/>
              </a:rPr>
              <a:t> Integrazione tra NILDE e ALEPH 500: I step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94B6F93-50EB-E44B-AC81-A653089CD4D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81800" y="1440000"/>
            <a:ext cx="8530200" cy="5544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endParaRPr lang="de-DE" sz="1800" u="sng">
              <a:solidFill>
                <a:srgbClr val="000000"/>
              </a:solidFill>
              <a:latin typeface="Tahoma" pitchFamily="34"/>
              <a:ea typeface="ＭＳ Ｐゴシック" pitchFamily="34"/>
              <a:cs typeface="Tahoma" pitchFamily="34"/>
            </a:endParaRP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Cosa si deve fare per poter rendere interrogabile il proprio catalogo tramite NILDE?</a:t>
            </a:r>
          </a:p>
          <a:p>
            <a:pPr marL="0" lvl="0" indent="0">
              <a:lnSpc>
                <a:spcPct val="100000"/>
              </a:lnSpc>
              <a:spcBef>
                <a:spcPts val="400"/>
              </a:spcBef>
              <a:buClr>
                <a:srgbClr val="3399FF"/>
              </a:buClr>
              <a:buSzPct val="100000"/>
              <a:buFont typeface="Wingdings" pitchFamily="2"/>
              <a:buChar char="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Lato Aleph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Verificare che il proprio server Z39.50 risponda alle ricerche per ISSN/ISBN e per parole del titolo.</a:t>
            </a:r>
          </a:p>
          <a:p>
            <a:pPr marL="0" lvl="1" indent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de-DE" sz="2000">
                <a:solidFill>
                  <a:srgbClr val="000000"/>
                </a:solidFill>
                <a:latin typeface="Arial" pitchFamily="18"/>
                <a:ea typeface="ＭＳ Ｐゴシック" pitchFamily="49"/>
                <a:cs typeface="Tahoma" pitchFamily="34"/>
              </a:rPr>
              <a:t>Configurare la tab04 per inviare il codice della biblioteca e le informazioni di copie  e le consistenze die periodici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1107</Words>
  <Application>Microsoft Macintosh PowerPoint</Application>
  <PresentationFormat>Widescreen</PresentationFormat>
  <Paragraphs>147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DejaVu Sans</vt:lpstr>
      <vt:lpstr>Droid Sans Fallback</vt:lpstr>
      <vt:lpstr>Lohit Hindi</vt:lpstr>
      <vt:lpstr>StarSymbol</vt:lpstr>
      <vt:lpstr>Tahoma</vt:lpstr>
      <vt:lpstr>Times New Roman</vt:lpstr>
      <vt:lpstr>Wingdings</vt:lpstr>
      <vt:lpstr>Tema di Office</vt:lpstr>
      <vt:lpstr>Tema di Office</vt:lpstr>
      <vt:lpstr> Integrazione tra NILDE e ALEPH 500</vt:lpstr>
      <vt:lpstr> Integrazione tra NILDE e ALEPH 500</vt:lpstr>
      <vt:lpstr> Integrazione tra NILDE e ALEPH 500: I step</vt:lpstr>
      <vt:lpstr> Integrazione tra NILDE e ALEPH 500: I step</vt:lpstr>
      <vt:lpstr> Integrazione tra NILDE e ALEPH 500: I step</vt:lpstr>
      <vt:lpstr> Integrazione tra NILDE e ALEPH 500: I step</vt:lpstr>
      <vt:lpstr> Integrazione tra NILDE e ALEPH 500: I step</vt:lpstr>
      <vt:lpstr> Integrazione tra NILDE e ALEPH 500: I step</vt:lpstr>
      <vt:lpstr> Integrazione tra NILDE e ALEPH 500: I step</vt:lpstr>
      <vt:lpstr> Integrazione tra NILDE e ALEPH 500: I step</vt:lpstr>
      <vt:lpstr>Inserimento manuale codice ALEPH in NILDE (1/2)</vt:lpstr>
      <vt:lpstr>Inserimento manuale codice ALEPH in NILDE (2/2)</vt:lpstr>
      <vt:lpstr>Interrogazione dei server ALEPH Z39.50</vt:lpstr>
      <vt:lpstr>Visibilità biblioteche ITALE in NILDE - Borrowing</vt:lpstr>
      <vt:lpstr>Contatti utili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Integrazione tra NILDE e ALEPH 500</dc:title>
  <cp:lastModifiedBy>Utente di Microsoft Office</cp:lastModifiedBy>
  <cp:revision>42</cp:revision>
  <dcterms:modified xsi:type="dcterms:W3CDTF">2018-07-25T14:17:21Z</dcterms:modified>
</cp:coreProperties>
</file>